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9144000"/>
  <p:notesSz cx="6858000" cy="9144000"/>
  <p:embeddedFontLst>
    <p:embeddedFont>
      <p:font typeface="PT Sans Narrow"/>
      <p:regular r:id="rId52"/>
      <p:bold r:id="rId53"/>
    </p:embeddedFont>
    <p:embeddedFont>
      <p:font typeface="Merriweather"/>
      <p:regular r:id="rId54"/>
      <p:bold r:id="rId55"/>
      <p:italic r:id="rId56"/>
      <p:boldItalic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C1F138D-55FD-4F7D-9AD8-920888D0B529}">
  <a:tblStyle styleId="{0C1F138D-55FD-4F7D-9AD8-920888D0B529}"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08EFA15-139A-4F37-A176-CB8756899CB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PTSansNarrow-bold.fntdata"/><Relationship Id="rId52" Type="http://schemas.openxmlformats.org/officeDocument/2006/relationships/font" Target="fonts/PTSansNarrow-regular.fntdata"/><Relationship Id="rId11" Type="http://schemas.openxmlformats.org/officeDocument/2006/relationships/slide" Target="slides/slide6.xml"/><Relationship Id="rId55" Type="http://schemas.openxmlformats.org/officeDocument/2006/relationships/font" Target="fonts/Merriweather-bold.fntdata"/><Relationship Id="rId10" Type="http://schemas.openxmlformats.org/officeDocument/2006/relationships/slide" Target="slides/slide5.xml"/><Relationship Id="rId54" Type="http://schemas.openxmlformats.org/officeDocument/2006/relationships/font" Target="fonts/Merriweather-regular.fntdata"/><Relationship Id="rId13" Type="http://schemas.openxmlformats.org/officeDocument/2006/relationships/slide" Target="slides/slide8.xml"/><Relationship Id="rId57" Type="http://schemas.openxmlformats.org/officeDocument/2006/relationships/font" Target="fonts/Merriweather-boldItalic.fntdata"/><Relationship Id="rId12" Type="http://schemas.openxmlformats.org/officeDocument/2006/relationships/slide" Target="slides/slide7.xml"/><Relationship Id="rId56" Type="http://schemas.openxmlformats.org/officeDocument/2006/relationships/font" Target="fonts/Merriweather-italic.fntdata"/><Relationship Id="rId15" Type="http://schemas.openxmlformats.org/officeDocument/2006/relationships/slide" Target="slides/slide10.xml"/><Relationship Id="rId59" Type="http://schemas.openxmlformats.org/officeDocument/2006/relationships/font" Target="fonts/OpenSans-bold.fntdata"/><Relationship Id="rId14" Type="http://schemas.openxmlformats.org/officeDocument/2006/relationships/slide" Target="slides/slide9.xml"/><Relationship Id="rId58" Type="http://schemas.openxmlformats.org/officeDocument/2006/relationships/font" Target="fonts/Open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7007735" y="4235850"/>
            <a:ext cx="562200" cy="0"/>
          </a:xfrm>
          <a:prstGeom prst="straightConnector1">
            <a:avLst/>
          </a:prstGeom>
          <a:noFill/>
          <a:ln cap="flat" cmpd="sng" w="76200">
            <a:solidFill>
              <a:schemeClr val="lt2"/>
            </a:solidFill>
            <a:prstDash val="solid"/>
            <a:round/>
            <a:headEnd len="med" w="med" type="none"/>
            <a:tailEnd len="med" w="med" type="none"/>
          </a:ln>
        </p:spPr>
      </p:cxnSp>
      <p:cxnSp>
        <p:nvCxnSpPr>
          <p:cNvPr id="11" name="Shape 11"/>
          <p:cNvCxnSpPr/>
          <p:nvPr/>
        </p:nvCxnSpPr>
        <p:spPr>
          <a:xfrm>
            <a:off x="1575035" y="4211002"/>
            <a:ext cx="562200" cy="0"/>
          </a:xfrm>
          <a:prstGeom prst="straightConnector1">
            <a:avLst/>
          </a:prstGeom>
          <a:noFill/>
          <a:ln cap="flat" cmpd="sng" w="76200">
            <a:solidFill>
              <a:schemeClr val="lt2"/>
            </a:solidFill>
            <a:prstDash val="solid"/>
            <a:round/>
            <a:headEnd len="med" w="med" type="none"/>
            <a:tailEnd len="med" w="med" type="none"/>
          </a:ln>
        </p:spPr>
      </p:cxnSp>
      <p:grpSp>
        <p:nvGrpSpPr>
          <p:cNvPr id="12" name="Shape 12"/>
          <p:cNvGrpSpPr/>
          <p:nvPr/>
        </p:nvGrpSpPr>
        <p:grpSpPr>
          <a:xfrm>
            <a:off x="1004144" y="1362666"/>
            <a:ext cx="7136668" cy="203195"/>
            <a:chOff x="1346429" y="1011300"/>
            <a:chExt cx="6452100" cy="152400"/>
          </a:xfrm>
        </p:grpSpPr>
        <p:cxnSp>
          <p:nvCxnSpPr>
            <p:cNvPr id="13" name="Shape 13"/>
            <p:cNvCxnSpPr/>
            <p:nvPr/>
          </p:nvCxnSpPr>
          <p:spPr>
            <a:xfrm rot="10800000">
              <a:off x="1346429" y="1011300"/>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4" name="Shape 14"/>
            <p:cNvCxnSpPr/>
            <p:nvPr/>
          </p:nvCxnSpPr>
          <p:spPr>
            <a:xfrm rot="10800000">
              <a:off x="1346429" y="1163700"/>
              <a:ext cx="6452100" cy="0"/>
            </a:xfrm>
            <a:prstGeom prst="straightConnector1">
              <a:avLst/>
            </a:prstGeom>
            <a:noFill/>
            <a:ln cap="flat" cmpd="sng" w="9525">
              <a:solidFill>
                <a:schemeClr val="accent3"/>
              </a:solidFill>
              <a:prstDash val="solid"/>
              <a:round/>
              <a:headEnd len="med" w="med" type="none"/>
              <a:tailEnd len="med" w="med" type="none"/>
            </a:ln>
          </p:spPr>
        </p:cxnSp>
      </p:grpSp>
      <p:grpSp>
        <p:nvGrpSpPr>
          <p:cNvPr id="15" name="Shape 15"/>
          <p:cNvGrpSpPr/>
          <p:nvPr/>
        </p:nvGrpSpPr>
        <p:grpSpPr>
          <a:xfrm>
            <a:off x="1004151" y="5292001"/>
            <a:ext cx="7136668" cy="203195"/>
            <a:chOff x="1346435" y="3969088"/>
            <a:chExt cx="6452100" cy="152400"/>
          </a:xfrm>
        </p:grpSpPr>
        <p:cxnSp>
          <p:nvCxnSpPr>
            <p:cNvPr id="16" name="Shape 16"/>
            <p:cNvCxnSpPr/>
            <p:nvPr/>
          </p:nvCxnSpPr>
          <p:spPr>
            <a:xfrm>
              <a:off x="1346435" y="4121488"/>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7" name="Shape 17"/>
            <p:cNvCxnSpPr/>
            <p:nvPr/>
          </p:nvCxnSpPr>
          <p:spPr>
            <a:xfrm>
              <a:off x="1346435" y="3969088"/>
              <a:ext cx="6452100" cy="0"/>
            </a:xfrm>
            <a:prstGeom prst="straightConnector1">
              <a:avLst/>
            </a:prstGeom>
            <a:noFill/>
            <a:ln cap="flat" cmpd="sng" w="9525">
              <a:solidFill>
                <a:schemeClr val="accent3"/>
              </a:solidFill>
              <a:prstDash val="solid"/>
              <a:round/>
              <a:headEnd len="med" w="med" type="none"/>
              <a:tailEnd len="med" w="med" type="none"/>
            </a:ln>
          </p:spPr>
        </p:cxnSp>
      </p:grpSp>
      <p:sp>
        <p:nvSpPr>
          <p:cNvPr id="18" name="Shape 18"/>
          <p:cNvSpPr txBox="1"/>
          <p:nvPr>
            <p:ph type="ctrTitle"/>
          </p:nvPr>
        </p:nvSpPr>
        <p:spPr>
          <a:xfrm>
            <a:off x="1004150" y="2335685"/>
            <a:ext cx="7136700" cy="1363200"/>
          </a:xfrm>
          <a:prstGeom prst="rect">
            <a:avLst/>
          </a:prstGeom>
        </p:spPr>
        <p:txBody>
          <a:bodyPr anchorCtr="0" anchor="b" bIns="91425" lIns="91425" rIns="91425" wrap="square" tIns="91425"/>
          <a:lstStyle>
            <a:lvl1pPr lvl="0" algn="ctr">
              <a:spcBef>
                <a:spcPts val="0"/>
              </a:spcBef>
              <a:buSzPts val="5400"/>
              <a:buNone/>
              <a:defRPr sz="5400"/>
            </a:lvl1pPr>
            <a:lvl2pPr lvl="1" algn="ctr">
              <a:spcBef>
                <a:spcPts val="0"/>
              </a:spcBef>
              <a:buSzPts val="5400"/>
              <a:buNone/>
              <a:defRPr sz="5400"/>
            </a:lvl2pPr>
            <a:lvl3pPr lvl="2" algn="ctr">
              <a:spcBef>
                <a:spcPts val="0"/>
              </a:spcBef>
              <a:buSzPts val="5400"/>
              <a:buNone/>
              <a:defRPr sz="5400"/>
            </a:lvl3pPr>
            <a:lvl4pPr lvl="3" algn="ctr">
              <a:spcBef>
                <a:spcPts val="0"/>
              </a:spcBef>
              <a:buSzPts val="5400"/>
              <a:buNone/>
              <a:defRPr sz="5400"/>
            </a:lvl4pPr>
            <a:lvl5pPr lvl="4" algn="ctr">
              <a:spcBef>
                <a:spcPts val="0"/>
              </a:spcBef>
              <a:buSzPts val="5400"/>
              <a:buNone/>
              <a:defRPr sz="5400"/>
            </a:lvl5pPr>
            <a:lvl6pPr lvl="5" algn="ctr">
              <a:spcBef>
                <a:spcPts val="0"/>
              </a:spcBef>
              <a:buSzPts val="5400"/>
              <a:buNone/>
              <a:defRPr sz="5400"/>
            </a:lvl6pPr>
            <a:lvl7pPr lvl="6" algn="ctr">
              <a:spcBef>
                <a:spcPts val="0"/>
              </a:spcBef>
              <a:buSzPts val="5400"/>
              <a:buNone/>
              <a:defRPr sz="5400"/>
            </a:lvl7pPr>
            <a:lvl8pPr lvl="7" algn="ctr">
              <a:spcBef>
                <a:spcPts val="0"/>
              </a:spcBef>
              <a:buSzPts val="5400"/>
              <a:buNone/>
              <a:defRPr sz="5400"/>
            </a:lvl8pPr>
            <a:lvl9pPr lvl="8" algn="ctr">
              <a:spcBef>
                <a:spcPts val="0"/>
              </a:spcBef>
              <a:buSzPts val="5400"/>
              <a:buNone/>
              <a:defRPr sz="5400"/>
            </a:lvl9pPr>
          </a:lstStyle>
          <a:p/>
        </p:txBody>
      </p:sp>
      <p:sp>
        <p:nvSpPr>
          <p:cNvPr id="19" name="Shape 19"/>
          <p:cNvSpPr txBox="1"/>
          <p:nvPr>
            <p:ph idx="1" type="subTitle"/>
          </p:nvPr>
        </p:nvSpPr>
        <p:spPr>
          <a:xfrm>
            <a:off x="2137225" y="3800052"/>
            <a:ext cx="4870500" cy="1056900"/>
          </a:xfrm>
          <a:prstGeom prst="rect">
            <a:avLst/>
          </a:prstGeom>
        </p:spPr>
        <p:txBody>
          <a:bodyPr anchorCtr="0" anchor="t" bIns="91425" lIns="91425"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Shape 20"/>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55" name="Shape 55"/>
        <p:cNvGrpSpPr/>
        <p:nvPr/>
      </p:nvGrpSpPr>
      <p:grpSpPr>
        <a:xfrm>
          <a:off x="0" y="0"/>
          <a:ext cx="0" cy="0"/>
          <a:chOff x="0" y="0"/>
          <a:chExt cx="0" cy="0"/>
        </a:xfrm>
      </p:grpSpPr>
      <p:sp>
        <p:nvSpPr>
          <p:cNvPr id="56" name="Shape 56"/>
          <p:cNvSpPr/>
          <p:nvPr/>
        </p:nvSpPr>
        <p:spPr>
          <a:xfrm>
            <a:off x="-75" y="6727600"/>
            <a:ext cx="9144000" cy="130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57" name="Shape 57"/>
          <p:cNvSpPr txBox="1"/>
          <p:nvPr>
            <p:ph type="title"/>
          </p:nvPr>
        </p:nvSpPr>
        <p:spPr>
          <a:xfrm>
            <a:off x="311700" y="1739800"/>
            <a:ext cx="8520600" cy="2051100"/>
          </a:xfrm>
          <a:prstGeom prst="rect">
            <a:avLst/>
          </a:prstGeom>
        </p:spPr>
        <p:txBody>
          <a:bodyPr anchorCtr="0" anchor="ctr" bIns="91425" lIns="91425" rIns="91425" wrap="square" tIns="91425"/>
          <a:lstStyle>
            <a:lvl1pPr lvl="0" algn="ctr">
              <a:spcBef>
                <a:spcPts val="0"/>
              </a:spcBef>
              <a:buClr>
                <a:schemeClr val="accent3"/>
              </a:buClr>
              <a:buSzPts val="13000"/>
              <a:buNone/>
              <a:defRPr sz="13000">
                <a:solidFill>
                  <a:schemeClr val="accent3"/>
                </a:solidFill>
              </a:defRPr>
            </a:lvl1pPr>
            <a:lvl2pPr lvl="1" algn="ctr">
              <a:spcBef>
                <a:spcPts val="0"/>
              </a:spcBef>
              <a:buClr>
                <a:schemeClr val="accent3"/>
              </a:buClr>
              <a:buSzPts val="13000"/>
              <a:buNone/>
              <a:defRPr sz="13000">
                <a:solidFill>
                  <a:schemeClr val="accent3"/>
                </a:solidFill>
              </a:defRPr>
            </a:lvl2pPr>
            <a:lvl3pPr lvl="2" algn="ctr">
              <a:spcBef>
                <a:spcPts val="0"/>
              </a:spcBef>
              <a:buClr>
                <a:schemeClr val="accent3"/>
              </a:buClr>
              <a:buSzPts val="13000"/>
              <a:buNone/>
              <a:defRPr sz="13000">
                <a:solidFill>
                  <a:schemeClr val="accent3"/>
                </a:solidFill>
              </a:defRPr>
            </a:lvl3pPr>
            <a:lvl4pPr lvl="3" algn="ctr">
              <a:spcBef>
                <a:spcPts val="0"/>
              </a:spcBef>
              <a:buClr>
                <a:schemeClr val="accent3"/>
              </a:buClr>
              <a:buSzPts val="13000"/>
              <a:buNone/>
              <a:defRPr sz="13000">
                <a:solidFill>
                  <a:schemeClr val="accent3"/>
                </a:solidFill>
              </a:defRPr>
            </a:lvl4pPr>
            <a:lvl5pPr lvl="4" algn="ctr">
              <a:spcBef>
                <a:spcPts val="0"/>
              </a:spcBef>
              <a:buClr>
                <a:schemeClr val="accent3"/>
              </a:buClr>
              <a:buSzPts val="13000"/>
              <a:buNone/>
              <a:defRPr sz="13000">
                <a:solidFill>
                  <a:schemeClr val="accent3"/>
                </a:solidFill>
              </a:defRPr>
            </a:lvl5pPr>
            <a:lvl6pPr lvl="5" algn="ctr">
              <a:spcBef>
                <a:spcPts val="0"/>
              </a:spcBef>
              <a:buClr>
                <a:schemeClr val="accent3"/>
              </a:buClr>
              <a:buSzPts val="13000"/>
              <a:buNone/>
              <a:defRPr sz="13000">
                <a:solidFill>
                  <a:schemeClr val="accent3"/>
                </a:solidFill>
              </a:defRPr>
            </a:lvl6pPr>
            <a:lvl7pPr lvl="6" algn="ctr">
              <a:spcBef>
                <a:spcPts val="0"/>
              </a:spcBef>
              <a:buClr>
                <a:schemeClr val="accent3"/>
              </a:buClr>
              <a:buSzPts val="13000"/>
              <a:buNone/>
              <a:defRPr sz="13000">
                <a:solidFill>
                  <a:schemeClr val="accent3"/>
                </a:solidFill>
              </a:defRPr>
            </a:lvl7pPr>
            <a:lvl8pPr lvl="7" algn="ctr">
              <a:spcBef>
                <a:spcPts val="0"/>
              </a:spcBef>
              <a:buClr>
                <a:schemeClr val="accent3"/>
              </a:buClr>
              <a:buSzPts val="13000"/>
              <a:buNone/>
              <a:defRPr sz="13000">
                <a:solidFill>
                  <a:schemeClr val="accent3"/>
                </a:solidFill>
              </a:defRPr>
            </a:lvl8pPr>
            <a:lvl9pPr lvl="8" algn="ctr">
              <a:spcBef>
                <a:spcPts val="0"/>
              </a:spcBef>
              <a:buClr>
                <a:schemeClr val="accent3"/>
              </a:buClr>
              <a:buSzPts val="13000"/>
              <a:buNone/>
              <a:defRPr sz="13000">
                <a:solidFill>
                  <a:schemeClr val="accent3"/>
                </a:solidFill>
              </a:defRPr>
            </a:lvl9pPr>
          </a:lstStyle>
          <a:p/>
        </p:txBody>
      </p:sp>
      <p:sp>
        <p:nvSpPr>
          <p:cNvPr id="58" name="Shape 58"/>
          <p:cNvSpPr txBox="1"/>
          <p:nvPr>
            <p:ph idx="1" type="body"/>
          </p:nvPr>
        </p:nvSpPr>
        <p:spPr>
          <a:xfrm>
            <a:off x="311700" y="3994200"/>
            <a:ext cx="8520600" cy="14289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59" name="Shape 59"/>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60" name="Shape 60"/>
        <p:cNvGrpSpPr/>
        <p:nvPr/>
      </p:nvGrpSpPr>
      <p:grpSpPr>
        <a:xfrm>
          <a:off x="0" y="0"/>
          <a:ext cx="0" cy="0"/>
          <a:chOff x="0" y="0"/>
          <a:chExt cx="0" cy="0"/>
        </a:xfrm>
      </p:grpSpPr>
      <p:sp>
        <p:nvSpPr>
          <p:cNvPr id="61" name="Shape 61"/>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21" name="Shape 21"/>
        <p:cNvGrpSpPr/>
        <p:nvPr/>
      </p:nvGrpSpPr>
      <p:grpSpPr>
        <a:xfrm>
          <a:off x="0" y="0"/>
          <a:ext cx="0" cy="0"/>
          <a:chOff x="0" y="0"/>
          <a:chExt cx="0" cy="0"/>
        </a:xfrm>
      </p:grpSpPr>
      <p:sp>
        <p:nvSpPr>
          <p:cNvPr id="22" name="Shape 22"/>
          <p:cNvSpPr/>
          <p:nvPr/>
        </p:nvSpPr>
        <p:spPr>
          <a:xfrm>
            <a:off x="-50" y="3429200"/>
            <a:ext cx="9144000" cy="34287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23" name="Shape 23"/>
          <p:cNvSpPr txBox="1"/>
          <p:nvPr>
            <p:ph type="title"/>
          </p:nvPr>
        </p:nvSpPr>
        <p:spPr>
          <a:xfrm>
            <a:off x="311700" y="1086400"/>
            <a:ext cx="8571300" cy="1256100"/>
          </a:xfrm>
          <a:prstGeom prst="rect">
            <a:avLst/>
          </a:prstGeom>
        </p:spPr>
        <p:txBody>
          <a:bodyPr anchorCtr="0" anchor="ctr" bIns="91425" lIns="91425" rIns="91425" wrap="square" tIns="91425"/>
          <a:lstStyle>
            <a:lvl1pPr lvl="0" algn="ctr">
              <a:spcBef>
                <a:spcPts val="0"/>
              </a:spcBef>
              <a:buSzPts val="3600"/>
              <a:buNone/>
              <a:defRPr/>
            </a:lvl1pPr>
            <a:lvl2pPr lvl="1" algn="ctr">
              <a:spcBef>
                <a:spcPts val="0"/>
              </a:spcBef>
              <a:buSzPts val="3600"/>
              <a:buNone/>
              <a:defRPr/>
            </a:lvl2pPr>
            <a:lvl3pPr lvl="2" algn="ctr">
              <a:spcBef>
                <a:spcPts val="0"/>
              </a:spcBef>
              <a:buSzPts val="3600"/>
              <a:buNone/>
              <a:defRPr/>
            </a:lvl3pPr>
            <a:lvl4pPr lvl="3" algn="ctr">
              <a:spcBef>
                <a:spcPts val="0"/>
              </a:spcBef>
              <a:buSzPts val="3600"/>
              <a:buNone/>
              <a:defRPr/>
            </a:lvl4pPr>
            <a:lvl5pPr lvl="4" algn="ctr">
              <a:spcBef>
                <a:spcPts val="0"/>
              </a:spcBef>
              <a:buSzPts val="3600"/>
              <a:buNone/>
              <a:defRPr/>
            </a:lvl5pPr>
            <a:lvl6pPr lvl="5" algn="ctr">
              <a:spcBef>
                <a:spcPts val="0"/>
              </a:spcBef>
              <a:buSzPts val="3600"/>
              <a:buNone/>
              <a:defRPr/>
            </a:lvl6pPr>
            <a:lvl7pPr lvl="6" algn="ctr">
              <a:spcBef>
                <a:spcPts val="0"/>
              </a:spcBef>
              <a:buSzPts val="3600"/>
              <a:buNone/>
              <a:defRPr/>
            </a:lvl7pPr>
            <a:lvl8pPr lvl="7" algn="ctr">
              <a:spcBef>
                <a:spcPts val="0"/>
              </a:spcBef>
              <a:buSzPts val="3600"/>
              <a:buNone/>
              <a:defRPr/>
            </a:lvl8pPr>
            <a:lvl9pPr lvl="8" algn="ctr">
              <a:spcBef>
                <a:spcPts val="0"/>
              </a:spcBef>
              <a:buSzPts val="3600"/>
              <a:buNone/>
              <a:defRPr/>
            </a:lvl9pPr>
          </a:lstStyle>
          <a:p/>
        </p:txBody>
      </p:sp>
      <p:sp>
        <p:nvSpPr>
          <p:cNvPr id="24" name="Shape 24"/>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5" name="Shape 25"/>
        <p:cNvGrpSpPr/>
        <p:nvPr/>
      </p:nvGrpSpPr>
      <p:grpSpPr>
        <a:xfrm>
          <a:off x="0" y="0"/>
          <a:ext cx="0" cy="0"/>
          <a:chOff x="0" y="0"/>
          <a:chExt cx="0" cy="0"/>
        </a:xfrm>
      </p:grpSpPr>
      <p:sp>
        <p:nvSpPr>
          <p:cNvPr id="26" name="Shape 26"/>
          <p:cNvSpPr/>
          <p:nvPr/>
        </p:nvSpPr>
        <p:spPr>
          <a:xfrm>
            <a:off x="-75" y="6727600"/>
            <a:ext cx="9144000" cy="1305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27" name="Shape 27"/>
          <p:cNvSpPr txBox="1"/>
          <p:nvPr>
            <p:ph type="title"/>
          </p:nvPr>
        </p:nvSpPr>
        <p:spPr>
          <a:xfrm>
            <a:off x="311700" y="593367"/>
            <a:ext cx="8520600" cy="943200"/>
          </a:xfrm>
          <a:prstGeom prst="rect">
            <a:avLst/>
          </a:prstGeom>
        </p:spPr>
        <p:txBody>
          <a:bodyPr anchorCtr="0" anchor="t" bIns="91425" lIns="91425" rIns="91425" wrap="square" tIns="91425"/>
          <a:lstStyle>
            <a:lvl1pPr lvl="0">
              <a:spcBef>
                <a:spcPts val="0"/>
              </a:spcBef>
              <a:buSzPts val="3600"/>
              <a:buNone/>
              <a:defRPr/>
            </a:lvl1pPr>
            <a:lvl2pPr lvl="1">
              <a:spcBef>
                <a:spcPts val="0"/>
              </a:spcBef>
              <a:buSzPts val="3600"/>
              <a:buNone/>
              <a:defRPr/>
            </a:lvl2pPr>
            <a:lvl3pPr lvl="2">
              <a:spcBef>
                <a:spcPts val="0"/>
              </a:spcBef>
              <a:buSzPts val="3600"/>
              <a:buNone/>
              <a:defRPr/>
            </a:lvl3pPr>
            <a:lvl4pPr lvl="3">
              <a:spcBef>
                <a:spcPts val="0"/>
              </a:spcBef>
              <a:buSzPts val="3600"/>
              <a:buNone/>
              <a:defRPr/>
            </a:lvl4pPr>
            <a:lvl5pPr lvl="4">
              <a:spcBef>
                <a:spcPts val="0"/>
              </a:spcBef>
              <a:buSzPts val="3600"/>
              <a:buNone/>
              <a:defRPr/>
            </a:lvl5pPr>
            <a:lvl6pPr lvl="5">
              <a:spcBef>
                <a:spcPts val="0"/>
              </a:spcBef>
              <a:buSzPts val="3600"/>
              <a:buNone/>
              <a:defRPr/>
            </a:lvl6pPr>
            <a:lvl7pPr lvl="6">
              <a:spcBef>
                <a:spcPts val="0"/>
              </a:spcBef>
              <a:buSzPts val="3600"/>
              <a:buNone/>
              <a:defRPr/>
            </a:lvl7pPr>
            <a:lvl8pPr lvl="7">
              <a:spcBef>
                <a:spcPts val="0"/>
              </a:spcBef>
              <a:buSzPts val="3600"/>
              <a:buNone/>
              <a:defRPr/>
            </a:lvl8pPr>
            <a:lvl9pPr lvl="8">
              <a:spcBef>
                <a:spcPts val="0"/>
              </a:spcBef>
              <a:buSzPts val="3600"/>
              <a:buNone/>
              <a:defRPr/>
            </a:lvl9pPr>
          </a:lstStyle>
          <a:p/>
        </p:txBody>
      </p:sp>
      <p:sp>
        <p:nvSpPr>
          <p:cNvPr id="28" name="Shape 28"/>
          <p:cNvSpPr txBox="1"/>
          <p:nvPr>
            <p:ph idx="1" type="body"/>
          </p:nvPr>
        </p:nvSpPr>
        <p:spPr>
          <a:xfrm>
            <a:off x="311700" y="1688433"/>
            <a:ext cx="8520600" cy="44037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29" name="Shape 29"/>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0" name="Shape 30"/>
        <p:cNvGrpSpPr/>
        <p:nvPr/>
      </p:nvGrpSpPr>
      <p:grpSpPr>
        <a:xfrm>
          <a:off x="0" y="0"/>
          <a:ext cx="0" cy="0"/>
          <a:chOff x="0" y="0"/>
          <a:chExt cx="0" cy="0"/>
        </a:xfrm>
      </p:grpSpPr>
      <p:sp>
        <p:nvSpPr>
          <p:cNvPr id="31" name="Shape 31"/>
          <p:cNvSpPr txBox="1"/>
          <p:nvPr>
            <p:ph type="title"/>
          </p:nvPr>
        </p:nvSpPr>
        <p:spPr>
          <a:xfrm>
            <a:off x="311700" y="593367"/>
            <a:ext cx="8520600" cy="943200"/>
          </a:xfrm>
          <a:prstGeom prst="rect">
            <a:avLst/>
          </a:prstGeom>
        </p:spPr>
        <p:txBody>
          <a:bodyPr anchorCtr="0" anchor="t" bIns="91425" lIns="91425" rIns="91425" wrap="square" tIns="91425"/>
          <a:lstStyle>
            <a:lvl1pPr lvl="0">
              <a:spcBef>
                <a:spcPts val="0"/>
              </a:spcBef>
              <a:buSzPts val="3600"/>
              <a:buNone/>
              <a:defRPr/>
            </a:lvl1pPr>
            <a:lvl2pPr lvl="1">
              <a:spcBef>
                <a:spcPts val="0"/>
              </a:spcBef>
              <a:buSzPts val="3600"/>
              <a:buNone/>
              <a:defRPr/>
            </a:lvl2pPr>
            <a:lvl3pPr lvl="2">
              <a:spcBef>
                <a:spcPts val="0"/>
              </a:spcBef>
              <a:buSzPts val="3600"/>
              <a:buNone/>
              <a:defRPr/>
            </a:lvl3pPr>
            <a:lvl4pPr lvl="3">
              <a:spcBef>
                <a:spcPts val="0"/>
              </a:spcBef>
              <a:buSzPts val="3600"/>
              <a:buNone/>
              <a:defRPr/>
            </a:lvl4pPr>
            <a:lvl5pPr lvl="4">
              <a:spcBef>
                <a:spcPts val="0"/>
              </a:spcBef>
              <a:buSzPts val="3600"/>
              <a:buNone/>
              <a:defRPr/>
            </a:lvl5pPr>
            <a:lvl6pPr lvl="5">
              <a:spcBef>
                <a:spcPts val="0"/>
              </a:spcBef>
              <a:buSzPts val="3600"/>
              <a:buNone/>
              <a:defRPr/>
            </a:lvl6pPr>
            <a:lvl7pPr lvl="6">
              <a:spcBef>
                <a:spcPts val="0"/>
              </a:spcBef>
              <a:buSzPts val="3600"/>
              <a:buNone/>
              <a:defRPr/>
            </a:lvl7pPr>
            <a:lvl8pPr lvl="7">
              <a:spcBef>
                <a:spcPts val="0"/>
              </a:spcBef>
              <a:buSzPts val="3600"/>
              <a:buNone/>
              <a:defRPr/>
            </a:lvl8pPr>
            <a:lvl9pPr lvl="8">
              <a:spcBef>
                <a:spcPts val="0"/>
              </a:spcBef>
              <a:buSzPts val="3600"/>
              <a:buNone/>
              <a:defRPr/>
            </a:lvl9pPr>
          </a:lstStyle>
          <a:p/>
        </p:txBody>
      </p:sp>
      <p:sp>
        <p:nvSpPr>
          <p:cNvPr id="32" name="Shape 32"/>
          <p:cNvSpPr txBox="1"/>
          <p:nvPr>
            <p:ph idx="1" type="body"/>
          </p:nvPr>
        </p:nvSpPr>
        <p:spPr>
          <a:xfrm>
            <a:off x="311700" y="1688233"/>
            <a:ext cx="3999900" cy="44037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3" name="Shape 33"/>
          <p:cNvSpPr txBox="1"/>
          <p:nvPr>
            <p:ph idx="2" type="body"/>
          </p:nvPr>
        </p:nvSpPr>
        <p:spPr>
          <a:xfrm>
            <a:off x="4832400" y="1688233"/>
            <a:ext cx="3999900" cy="44037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4" name="Shape 34"/>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5" name="Shape 35"/>
        <p:cNvGrpSpPr/>
        <p:nvPr/>
      </p:nvGrpSpPr>
      <p:grpSpPr>
        <a:xfrm>
          <a:off x="0" y="0"/>
          <a:ext cx="0" cy="0"/>
          <a:chOff x="0" y="0"/>
          <a:chExt cx="0" cy="0"/>
        </a:xfrm>
      </p:grpSpPr>
      <p:sp>
        <p:nvSpPr>
          <p:cNvPr id="36" name="Shape 36"/>
          <p:cNvSpPr txBox="1"/>
          <p:nvPr>
            <p:ph type="title"/>
          </p:nvPr>
        </p:nvSpPr>
        <p:spPr>
          <a:xfrm>
            <a:off x="311700" y="593367"/>
            <a:ext cx="8520600" cy="943200"/>
          </a:xfrm>
          <a:prstGeom prst="rect">
            <a:avLst/>
          </a:prstGeom>
        </p:spPr>
        <p:txBody>
          <a:bodyPr anchorCtr="0" anchor="t" bIns="91425" lIns="91425" rIns="91425" wrap="square" tIns="91425"/>
          <a:lstStyle>
            <a:lvl1pPr lvl="0">
              <a:spcBef>
                <a:spcPts val="0"/>
              </a:spcBef>
              <a:buSzPts val="3600"/>
              <a:buNone/>
              <a:defRPr/>
            </a:lvl1pPr>
            <a:lvl2pPr lvl="1">
              <a:spcBef>
                <a:spcPts val="0"/>
              </a:spcBef>
              <a:buSzPts val="3600"/>
              <a:buNone/>
              <a:defRPr/>
            </a:lvl2pPr>
            <a:lvl3pPr lvl="2">
              <a:spcBef>
                <a:spcPts val="0"/>
              </a:spcBef>
              <a:buSzPts val="3600"/>
              <a:buNone/>
              <a:defRPr/>
            </a:lvl3pPr>
            <a:lvl4pPr lvl="3">
              <a:spcBef>
                <a:spcPts val="0"/>
              </a:spcBef>
              <a:buSzPts val="3600"/>
              <a:buNone/>
              <a:defRPr/>
            </a:lvl4pPr>
            <a:lvl5pPr lvl="4">
              <a:spcBef>
                <a:spcPts val="0"/>
              </a:spcBef>
              <a:buSzPts val="3600"/>
              <a:buNone/>
              <a:defRPr/>
            </a:lvl5pPr>
            <a:lvl6pPr lvl="5">
              <a:spcBef>
                <a:spcPts val="0"/>
              </a:spcBef>
              <a:buSzPts val="3600"/>
              <a:buNone/>
              <a:defRPr/>
            </a:lvl6pPr>
            <a:lvl7pPr lvl="6">
              <a:spcBef>
                <a:spcPts val="0"/>
              </a:spcBef>
              <a:buSzPts val="3600"/>
              <a:buNone/>
              <a:defRPr/>
            </a:lvl7pPr>
            <a:lvl8pPr lvl="7">
              <a:spcBef>
                <a:spcPts val="0"/>
              </a:spcBef>
              <a:buSzPts val="3600"/>
              <a:buNone/>
              <a:defRPr/>
            </a:lvl8pPr>
            <a:lvl9pPr lvl="8">
              <a:spcBef>
                <a:spcPts val="0"/>
              </a:spcBef>
              <a:buSzPts val="3600"/>
              <a:buNone/>
              <a:defRPr/>
            </a:lvl9pPr>
          </a:lstStyle>
          <a:p/>
        </p:txBody>
      </p:sp>
      <p:sp>
        <p:nvSpPr>
          <p:cNvPr id="37" name="Shape 37"/>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8" name="Shape 38"/>
        <p:cNvGrpSpPr/>
        <p:nvPr/>
      </p:nvGrpSpPr>
      <p:grpSpPr>
        <a:xfrm>
          <a:off x="0" y="0"/>
          <a:ext cx="0" cy="0"/>
          <a:chOff x="0" y="0"/>
          <a:chExt cx="0" cy="0"/>
        </a:xfrm>
      </p:grpSpPr>
      <p:sp>
        <p:nvSpPr>
          <p:cNvPr id="39" name="Shape 39"/>
          <p:cNvSpPr txBox="1"/>
          <p:nvPr>
            <p:ph type="title"/>
          </p:nvPr>
        </p:nvSpPr>
        <p:spPr>
          <a:xfrm>
            <a:off x="311700" y="740800"/>
            <a:ext cx="2808000" cy="1007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40" name="Shape 40"/>
          <p:cNvSpPr txBox="1"/>
          <p:nvPr>
            <p:ph idx="1" type="body"/>
          </p:nvPr>
        </p:nvSpPr>
        <p:spPr>
          <a:xfrm>
            <a:off x="311700" y="1852800"/>
            <a:ext cx="2808000" cy="42393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41" name="Shape 41"/>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6"/>
        </a:solidFill>
      </p:bgPr>
    </p:bg>
    <p:spTree>
      <p:nvGrpSpPr>
        <p:cNvPr id="42" name="Shape 42"/>
        <p:cNvGrpSpPr/>
        <p:nvPr/>
      </p:nvGrpSpPr>
      <p:grpSpPr>
        <a:xfrm>
          <a:off x="0" y="0"/>
          <a:ext cx="0" cy="0"/>
          <a:chOff x="0" y="0"/>
          <a:chExt cx="0" cy="0"/>
        </a:xfrm>
      </p:grpSpPr>
      <p:sp>
        <p:nvSpPr>
          <p:cNvPr id="43" name="Shape 43"/>
          <p:cNvSpPr txBox="1"/>
          <p:nvPr>
            <p:ph type="title"/>
          </p:nvPr>
        </p:nvSpPr>
        <p:spPr>
          <a:xfrm>
            <a:off x="490250" y="701800"/>
            <a:ext cx="5613600" cy="5454300"/>
          </a:xfrm>
          <a:prstGeom prst="rect">
            <a:avLst/>
          </a:prstGeom>
        </p:spPr>
        <p:txBody>
          <a:bodyPr anchorCtr="0" anchor="ctr" bIns="91425" lIns="91425" rIns="91425" wrap="square" tIns="91425"/>
          <a:lstStyle>
            <a:lvl1pPr lvl="0">
              <a:spcBef>
                <a:spcPts val="0"/>
              </a:spcBef>
              <a:buClr>
                <a:schemeClr val="dk2"/>
              </a:buClr>
              <a:buSzPts val="5400"/>
              <a:buNone/>
              <a:defRPr b="0" sz="5400">
                <a:solidFill>
                  <a:schemeClr val="dk2"/>
                </a:solidFill>
              </a:defRPr>
            </a:lvl1pPr>
            <a:lvl2pPr lvl="1">
              <a:spcBef>
                <a:spcPts val="0"/>
              </a:spcBef>
              <a:buClr>
                <a:schemeClr val="dk2"/>
              </a:buClr>
              <a:buSzPts val="5400"/>
              <a:buNone/>
              <a:defRPr b="0" sz="5400">
                <a:solidFill>
                  <a:schemeClr val="dk2"/>
                </a:solidFill>
              </a:defRPr>
            </a:lvl2pPr>
            <a:lvl3pPr lvl="2">
              <a:spcBef>
                <a:spcPts val="0"/>
              </a:spcBef>
              <a:buClr>
                <a:schemeClr val="dk2"/>
              </a:buClr>
              <a:buSzPts val="5400"/>
              <a:buNone/>
              <a:defRPr b="0" sz="5400">
                <a:solidFill>
                  <a:schemeClr val="dk2"/>
                </a:solidFill>
              </a:defRPr>
            </a:lvl3pPr>
            <a:lvl4pPr lvl="3">
              <a:spcBef>
                <a:spcPts val="0"/>
              </a:spcBef>
              <a:buClr>
                <a:schemeClr val="dk2"/>
              </a:buClr>
              <a:buSzPts val="5400"/>
              <a:buNone/>
              <a:defRPr b="0" sz="5400">
                <a:solidFill>
                  <a:schemeClr val="dk2"/>
                </a:solidFill>
              </a:defRPr>
            </a:lvl4pPr>
            <a:lvl5pPr lvl="4">
              <a:spcBef>
                <a:spcPts val="0"/>
              </a:spcBef>
              <a:buClr>
                <a:schemeClr val="dk2"/>
              </a:buClr>
              <a:buSzPts val="5400"/>
              <a:buNone/>
              <a:defRPr b="0" sz="5400">
                <a:solidFill>
                  <a:schemeClr val="dk2"/>
                </a:solidFill>
              </a:defRPr>
            </a:lvl5pPr>
            <a:lvl6pPr lvl="5">
              <a:spcBef>
                <a:spcPts val="0"/>
              </a:spcBef>
              <a:buClr>
                <a:schemeClr val="dk2"/>
              </a:buClr>
              <a:buSzPts val="5400"/>
              <a:buNone/>
              <a:defRPr b="0" sz="5400">
                <a:solidFill>
                  <a:schemeClr val="dk2"/>
                </a:solidFill>
              </a:defRPr>
            </a:lvl6pPr>
            <a:lvl7pPr lvl="6">
              <a:spcBef>
                <a:spcPts val="0"/>
              </a:spcBef>
              <a:buClr>
                <a:schemeClr val="dk2"/>
              </a:buClr>
              <a:buSzPts val="5400"/>
              <a:buNone/>
              <a:defRPr b="0" sz="5400">
                <a:solidFill>
                  <a:schemeClr val="dk2"/>
                </a:solidFill>
              </a:defRPr>
            </a:lvl7pPr>
            <a:lvl8pPr lvl="7">
              <a:spcBef>
                <a:spcPts val="0"/>
              </a:spcBef>
              <a:buClr>
                <a:schemeClr val="dk2"/>
              </a:buClr>
              <a:buSzPts val="5400"/>
              <a:buNone/>
              <a:defRPr b="0" sz="5400">
                <a:solidFill>
                  <a:schemeClr val="dk2"/>
                </a:solidFill>
              </a:defRPr>
            </a:lvl8pPr>
            <a:lvl9pPr lvl="8">
              <a:spcBef>
                <a:spcPts val="0"/>
              </a:spcBef>
              <a:buClr>
                <a:schemeClr val="dk2"/>
              </a:buClr>
              <a:buSzPts val="5400"/>
              <a:buNone/>
              <a:defRPr b="0" sz="5400">
                <a:solidFill>
                  <a:schemeClr val="dk2"/>
                </a:solidFill>
              </a:defRPr>
            </a:lvl9pPr>
          </a:lstStyle>
          <a:p/>
        </p:txBody>
      </p:sp>
      <p:sp>
        <p:nvSpPr>
          <p:cNvPr id="44" name="Shape 44"/>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5" name="Shape 45"/>
        <p:cNvGrpSpPr/>
        <p:nvPr/>
      </p:nvGrpSpPr>
      <p:grpSpPr>
        <a:xfrm>
          <a:off x="0" y="0"/>
          <a:ext cx="0" cy="0"/>
          <a:chOff x="0" y="0"/>
          <a:chExt cx="0" cy="0"/>
        </a:xfrm>
      </p:grpSpPr>
      <p:sp>
        <p:nvSpPr>
          <p:cNvPr id="46" name="Shape 46"/>
          <p:cNvSpPr/>
          <p:nvPr/>
        </p:nvSpPr>
        <p:spPr>
          <a:xfrm>
            <a:off x="4572000" y="0"/>
            <a:ext cx="4572000" cy="68580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47" name="Shape 47"/>
          <p:cNvCxnSpPr/>
          <p:nvPr/>
        </p:nvCxnSpPr>
        <p:spPr>
          <a:xfrm>
            <a:off x="5029675" y="5994000"/>
            <a:ext cx="468300" cy="0"/>
          </a:xfrm>
          <a:prstGeom prst="straightConnector1">
            <a:avLst/>
          </a:prstGeom>
          <a:noFill/>
          <a:ln cap="flat" cmpd="sng" w="19050">
            <a:solidFill>
              <a:schemeClr val="lt1"/>
            </a:solidFill>
            <a:prstDash val="solid"/>
            <a:round/>
            <a:headEnd len="med" w="med" type="none"/>
            <a:tailEnd len="med" w="med" type="none"/>
          </a:ln>
        </p:spPr>
      </p:cxnSp>
      <p:sp>
        <p:nvSpPr>
          <p:cNvPr id="48" name="Shape 48"/>
          <p:cNvSpPr txBox="1"/>
          <p:nvPr>
            <p:ph type="title"/>
          </p:nvPr>
        </p:nvSpPr>
        <p:spPr>
          <a:xfrm>
            <a:off x="265500" y="1386233"/>
            <a:ext cx="4045200" cy="22344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49" name="Shape 49"/>
          <p:cNvSpPr txBox="1"/>
          <p:nvPr>
            <p:ph idx="1" type="subTitle"/>
          </p:nvPr>
        </p:nvSpPr>
        <p:spPr>
          <a:xfrm>
            <a:off x="265500" y="3635833"/>
            <a:ext cx="4045200" cy="16467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965600"/>
            <a:ext cx="3837000" cy="4926900"/>
          </a:xfrm>
          <a:prstGeom prst="rect">
            <a:avLst/>
          </a:prstGeom>
        </p:spPr>
        <p:txBody>
          <a:bodyPr anchorCtr="0" anchor="ctr" bIns="91425" lIns="91425" rIns="91425" wrap="square" tIns="91425"/>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p:txBody>
      </p:sp>
      <p:sp>
        <p:nvSpPr>
          <p:cNvPr id="51" name="Shape 51"/>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2" name="Shape 52"/>
        <p:cNvGrpSpPr/>
        <p:nvPr/>
      </p:nvGrpSpPr>
      <p:grpSpPr>
        <a:xfrm>
          <a:off x="0" y="0"/>
          <a:ext cx="0" cy="0"/>
          <a:chOff x="0" y="0"/>
          <a:chExt cx="0" cy="0"/>
        </a:xfrm>
      </p:grpSpPr>
      <p:sp>
        <p:nvSpPr>
          <p:cNvPr id="53" name="Shape 53"/>
          <p:cNvSpPr txBox="1"/>
          <p:nvPr>
            <p:ph idx="1" type="body"/>
          </p:nvPr>
        </p:nvSpPr>
        <p:spPr>
          <a:xfrm>
            <a:off x="311700" y="5640967"/>
            <a:ext cx="5998800" cy="798300"/>
          </a:xfrm>
          <a:prstGeom prst="rect">
            <a:avLst/>
          </a:prstGeom>
        </p:spPr>
        <p:txBody>
          <a:bodyPr anchorCtr="0" anchor="ctr" bIns="91425" lIns="91425" rIns="91425" wrap="square" tIns="91425"/>
          <a:lstStyle>
            <a:lvl1pPr lvl="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Shape 54"/>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593367"/>
            <a:ext cx="8520600" cy="943200"/>
          </a:xfrm>
          <a:prstGeom prst="rect">
            <a:avLst/>
          </a:prstGeom>
          <a:noFill/>
          <a:ln>
            <a:noFill/>
          </a:ln>
        </p:spPr>
        <p:txBody>
          <a:bodyPr anchorCtr="0" anchor="t" bIns="91425" lIns="91425" rIns="91425" wrap="square" tIns="91425"/>
          <a:lstStyle>
            <a:lvl1pPr lvl="0">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Shape 7"/>
          <p:cNvSpPr txBox="1"/>
          <p:nvPr>
            <p:ph idx="1" type="body"/>
          </p:nvPr>
        </p:nvSpPr>
        <p:spPr>
          <a:xfrm>
            <a:off x="311700" y="1688433"/>
            <a:ext cx="8520600" cy="44037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Font typeface="Open Sans"/>
              <a:buChar char="●"/>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Shape 8"/>
          <p:cNvSpPr txBox="1"/>
          <p:nvPr>
            <p:ph idx="12" type="sldNum"/>
          </p:nvPr>
        </p:nvSpPr>
        <p:spPr>
          <a:xfrm>
            <a:off x="8472458" y="6217622"/>
            <a:ext cx="548700" cy="5247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latin typeface="Open Sans"/>
                <a:ea typeface="Open Sans"/>
                <a:cs typeface="Open Sans"/>
                <a:sym typeface="Open Sans"/>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rive.google.com/file/d/1SVA2AQaZmC0_anutvrQEVk3PQIUzOqnS/view" TargetMode="Externa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rive.google.com/file/d/1P8NFGM-VOaPXVgp56OtSTHPEFDD9Jv5_/view" TargetMode="Externa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rive.google.com/file/d/1Za8K4bWa23t12jlEaVsRxeYiECogyMyJ/view" TargetMode="External"/><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rive.google.com/file/d/1pSQIy3HZFDQCudgsBwE6y0g4DD1AkshL/view" TargetMode="External"/><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rive.google.com/file/d/1hktQ1Bnlk2hinEf_j0-cXTgXwKr6caRc/view" TargetMode="External"/><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rive.google.com/file/d/1UTBsOFHPR_TJvcDURcHWE8jq6mexLpVV/view" TargetMode="External"/><Relationship Id="rId4"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drive.google.com/file/d/1jG4O_exAkaSo5PE0XUyJvguhG76l8KIp/view" TargetMode="External"/><Relationship Id="rId4" Type="http://schemas.openxmlformats.org/officeDocument/2006/relationships/image" Target="../media/image1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ctrTitle"/>
          </p:nvPr>
        </p:nvSpPr>
        <p:spPr>
          <a:xfrm>
            <a:off x="1004125" y="2201610"/>
            <a:ext cx="7136700" cy="1363200"/>
          </a:xfrm>
          <a:prstGeom prst="rect">
            <a:avLst/>
          </a:prstGeom>
        </p:spPr>
        <p:txBody>
          <a:bodyPr anchorCtr="0" anchor="b" bIns="91425" lIns="91425" rIns="91425" wrap="square" tIns="91425">
            <a:noAutofit/>
          </a:bodyPr>
          <a:lstStyle/>
          <a:p>
            <a:pPr indent="0" lvl="0" marL="0">
              <a:spcBef>
                <a:spcPts val="0"/>
              </a:spcBef>
              <a:buNone/>
            </a:pPr>
            <a:r>
              <a:rPr lang="en"/>
              <a:t>TankInATank</a:t>
            </a:r>
          </a:p>
        </p:txBody>
      </p:sp>
      <p:sp>
        <p:nvSpPr>
          <p:cNvPr id="67" name="Shape 67"/>
          <p:cNvSpPr txBox="1"/>
          <p:nvPr>
            <p:ph idx="1" type="subTitle"/>
          </p:nvPr>
        </p:nvSpPr>
        <p:spPr>
          <a:xfrm>
            <a:off x="2136750" y="3815650"/>
            <a:ext cx="4870500" cy="1293900"/>
          </a:xfrm>
          <a:prstGeom prst="rect">
            <a:avLst/>
          </a:prstGeom>
        </p:spPr>
        <p:txBody>
          <a:bodyPr anchorCtr="0" anchor="t" bIns="91425" lIns="91425" rIns="91425" wrap="square" tIns="91425">
            <a:noAutofit/>
          </a:bodyPr>
          <a:lstStyle/>
          <a:p>
            <a:pPr indent="0" lvl="0" marL="0">
              <a:spcBef>
                <a:spcPts val="0"/>
              </a:spcBef>
              <a:buNone/>
            </a:pPr>
            <a:r>
              <a:rPr lang="en" sz="1400">
                <a:solidFill>
                  <a:srgbClr val="666666"/>
                </a:solidFill>
                <a:latin typeface="Merriweather"/>
                <a:ea typeface="Merriweather"/>
                <a:cs typeface="Merriweather"/>
                <a:sym typeface="Merriweather"/>
              </a:rPr>
              <a:t> 12/13/2017-Iteration 3</a:t>
            </a:r>
          </a:p>
          <a:p>
            <a:pPr indent="0" lvl="0" marL="0" rtl="0">
              <a:spcBef>
                <a:spcPts val="0"/>
              </a:spcBef>
              <a:buNone/>
            </a:pPr>
            <a:r>
              <a:t/>
            </a:r>
            <a:endParaRPr sz="1400">
              <a:solidFill>
                <a:srgbClr val="666666"/>
              </a:solidFill>
              <a:latin typeface="Merriweather"/>
              <a:ea typeface="Merriweather"/>
              <a:cs typeface="Merriweather"/>
              <a:sym typeface="Merriweather"/>
            </a:endParaRPr>
          </a:p>
          <a:p>
            <a:pPr indent="0" lvl="0" marL="0" rtl="0">
              <a:spcBef>
                <a:spcPts val="0"/>
              </a:spcBef>
              <a:buNone/>
            </a:pPr>
            <a:r>
              <a:rPr lang="en" sz="1400">
                <a:solidFill>
                  <a:srgbClr val="666666"/>
                </a:solidFill>
                <a:latin typeface="Merriweather"/>
                <a:ea typeface="Merriweather"/>
                <a:cs typeface="Merriweather"/>
                <a:sym typeface="Merriweather"/>
              </a:rPr>
              <a:t>Team 1 </a:t>
            </a:r>
          </a:p>
          <a:p>
            <a:pPr indent="0" lvl="0" marL="0">
              <a:spcBef>
                <a:spcPts val="0"/>
              </a:spcBef>
              <a:buNone/>
            </a:pPr>
            <a:r>
              <a:rPr lang="en" sz="1400">
                <a:solidFill>
                  <a:srgbClr val="666666"/>
                </a:solidFill>
                <a:latin typeface="Merriweather"/>
                <a:ea typeface="Merriweather"/>
                <a:cs typeface="Merriweather"/>
                <a:sym typeface="Merriweather"/>
              </a:rPr>
              <a:t>Presenting Today:</a:t>
            </a:r>
          </a:p>
          <a:p>
            <a:pPr indent="0" lvl="0" marL="0">
              <a:spcBef>
                <a:spcPts val="0"/>
              </a:spcBef>
              <a:buNone/>
            </a:pPr>
            <a:r>
              <a:rPr lang="en" sz="1400">
                <a:solidFill>
                  <a:srgbClr val="666666"/>
                </a:solidFill>
                <a:latin typeface="Merriweather"/>
                <a:ea typeface="Merriweather"/>
                <a:cs typeface="Merriweather"/>
                <a:sym typeface="Merriweather"/>
              </a:rPr>
              <a:t>Linlan Chen, Shuhan Liu,Haotian Wu,</a:t>
            </a:r>
          </a:p>
          <a:p>
            <a:pPr indent="0" lvl="0" marL="0" rtl="0">
              <a:spcBef>
                <a:spcPts val="0"/>
              </a:spcBef>
              <a:buNone/>
            </a:pPr>
            <a:r>
              <a:rPr lang="en" sz="1400">
                <a:solidFill>
                  <a:srgbClr val="666666"/>
                </a:solidFill>
                <a:latin typeface="Merriweather"/>
                <a:ea typeface="Merriweather"/>
                <a:cs typeface="Merriweather"/>
                <a:sym typeface="Merriweather"/>
              </a:rPr>
              <a:t>  Baoxiang Yang,Lei Yang, Qiwei Zheng,</a:t>
            </a:r>
          </a:p>
          <a:p>
            <a:pPr indent="0" lvl="0" marL="0" rtl="0" algn="l">
              <a:spcBef>
                <a:spcPts val="0"/>
              </a:spcBef>
              <a:buNone/>
            </a:pPr>
            <a:r>
              <a:t/>
            </a:r>
            <a:endParaRPr sz="1400">
              <a:solidFill>
                <a:srgbClr val="666666"/>
              </a:solidFill>
              <a:latin typeface="Merriweather"/>
              <a:ea typeface="Merriweather"/>
              <a:cs typeface="Merriweather"/>
              <a:sym typeface="Merriweather"/>
            </a:endParaRPr>
          </a:p>
          <a:p>
            <a:pPr indent="0" lvl="0" marL="0" rtl="0" algn="l">
              <a:spcBef>
                <a:spcPts val="0"/>
              </a:spcBef>
              <a:buNone/>
            </a:pPr>
            <a:r>
              <a:rPr lang="en" sz="1200">
                <a:solidFill>
                  <a:srgbClr val="000000"/>
                </a:solidFill>
                <a:latin typeface="Arial"/>
                <a:ea typeface="Arial"/>
                <a:cs typeface="Arial"/>
                <a:sym typeface="Arial"/>
              </a:rPr>
              <a:t>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a:spcBef>
                <a:spcPts val="0"/>
              </a:spcBef>
              <a:buNone/>
            </a:pPr>
            <a:r>
              <a:rPr lang="en"/>
              <a:t>Requirement - Use Case Diagram</a:t>
            </a:r>
          </a:p>
        </p:txBody>
      </p:sp>
      <p:pic>
        <p:nvPicPr>
          <p:cNvPr id="147" name="Shape 147"/>
          <p:cNvPicPr preferRelativeResize="0"/>
          <p:nvPr/>
        </p:nvPicPr>
        <p:blipFill>
          <a:blip r:embed="rId3">
            <a:alphaModFix/>
          </a:blip>
          <a:stretch>
            <a:fillRect/>
          </a:stretch>
        </p:blipFill>
        <p:spPr>
          <a:xfrm>
            <a:off x="1943400" y="1536567"/>
            <a:ext cx="4952007" cy="5016634"/>
          </a:xfrm>
          <a:prstGeom prst="rect">
            <a:avLst/>
          </a:prstGeom>
          <a:noFill/>
          <a:ln>
            <a:noFill/>
          </a:ln>
        </p:spPr>
      </p:pic>
      <p:sp>
        <p:nvSpPr>
          <p:cNvPr id="148" name="Shape 148"/>
          <p:cNvSpPr/>
          <p:nvPr/>
        </p:nvSpPr>
        <p:spPr>
          <a:xfrm>
            <a:off x="2463950" y="1382550"/>
            <a:ext cx="4517400" cy="5242800"/>
          </a:xfrm>
          <a:prstGeom prst="rect">
            <a:avLst/>
          </a:prstGeom>
          <a:noFill/>
          <a:ln cap="flat" cmpd="sng" w="9525">
            <a:solidFill>
              <a:schemeClr val="dk2"/>
            </a:solidFill>
            <a:prstDash val="solid"/>
            <a:round/>
            <a:headEnd len="med" w="med" type="none"/>
            <a:tailEnd len="med" w="med" type="none"/>
          </a:ln>
          <a:effectLst>
            <a:outerShdw blurRad="57150" rotWithShape="0" algn="bl" dir="5400000" dist="19050">
              <a:srgbClr val="FFFFFF">
                <a:alpha val="0"/>
              </a:srgbClr>
            </a:outerShdw>
            <a:reflection blurRad="0" dir="0" dist="0" endA="0" endPos="30000" fadeDir="5400012" kx="0" rotWithShape="0" algn="bl" stA="0" stPos="0" sy="-100000" ky="0"/>
          </a:effectLst>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Requirement - Use Case Example </a:t>
            </a:r>
          </a:p>
        </p:txBody>
      </p:sp>
      <p:sp>
        <p:nvSpPr>
          <p:cNvPr id="154" name="Shape 154"/>
          <p:cNvSpPr txBox="1"/>
          <p:nvPr/>
        </p:nvSpPr>
        <p:spPr>
          <a:xfrm>
            <a:off x="423150" y="1536575"/>
            <a:ext cx="8297700" cy="4398300"/>
          </a:xfrm>
          <a:prstGeom prst="rect">
            <a:avLst/>
          </a:prstGeom>
          <a:noFill/>
          <a:ln>
            <a:noFill/>
          </a:ln>
        </p:spPr>
        <p:txBody>
          <a:bodyPr anchorCtr="0" anchor="t" bIns="91425" lIns="91425" rIns="91425" wrap="square" tIns="91425">
            <a:noAutofit/>
          </a:bodyPr>
          <a:lstStyle/>
          <a:p>
            <a:pPr indent="-342900" lvl="0" marL="457200" rtl="0">
              <a:lnSpc>
                <a:spcPct val="200000"/>
              </a:lnSpc>
              <a:spcBef>
                <a:spcPts val="0"/>
              </a:spcBef>
              <a:buClr>
                <a:schemeClr val="dk2"/>
              </a:buClr>
              <a:buSzPts val="1800"/>
              <a:buFont typeface="Arial"/>
              <a:buChar char="●"/>
            </a:pPr>
            <a:r>
              <a:rPr lang="en" sz="1800">
                <a:solidFill>
                  <a:schemeClr val="dk2"/>
                </a:solidFill>
              </a:rPr>
              <a:t>As a user, I can select different map.</a:t>
            </a:r>
          </a:p>
        </p:txBody>
      </p:sp>
      <p:sp>
        <p:nvSpPr>
          <p:cNvPr id="155" name="Shape 155" title="ChooseMap.mov">
            <a:hlinkClick r:id="rId3"/>
          </p:cNvPr>
          <p:cNvSpPr/>
          <p:nvPr/>
        </p:nvSpPr>
        <p:spPr>
          <a:xfrm>
            <a:off x="1527400" y="2131650"/>
            <a:ext cx="6089200" cy="4566900"/>
          </a:xfrm>
          <a:prstGeom prst="rect">
            <a:avLst/>
          </a:prstGeom>
          <a:blipFill>
            <a:blip r:embed="rId4">
              <a:alphaModFix/>
            </a:blip>
            <a:stretch>
              <a:fillRect/>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Requirement - Use Case Example </a:t>
            </a:r>
          </a:p>
        </p:txBody>
      </p:sp>
      <p:sp>
        <p:nvSpPr>
          <p:cNvPr id="161" name="Shape 161"/>
          <p:cNvSpPr txBox="1"/>
          <p:nvPr/>
        </p:nvSpPr>
        <p:spPr>
          <a:xfrm>
            <a:off x="423150" y="1536575"/>
            <a:ext cx="8297700" cy="4398300"/>
          </a:xfrm>
          <a:prstGeom prst="rect">
            <a:avLst/>
          </a:prstGeom>
          <a:noFill/>
          <a:ln>
            <a:noFill/>
          </a:ln>
        </p:spPr>
        <p:txBody>
          <a:bodyPr anchorCtr="0" anchor="t" bIns="91425" lIns="91425" rIns="91425" wrap="square" tIns="91425">
            <a:noAutofit/>
          </a:bodyPr>
          <a:lstStyle/>
          <a:p>
            <a:pPr indent="-342900" lvl="0" marL="457200" rtl="0">
              <a:lnSpc>
                <a:spcPct val="200000"/>
              </a:lnSpc>
              <a:spcBef>
                <a:spcPts val="0"/>
              </a:spcBef>
              <a:buClr>
                <a:schemeClr val="dk2"/>
              </a:buClr>
              <a:buSzPts val="1800"/>
              <a:buFont typeface="Arial"/>
              <a:buChar char="●"/>
            </a:pPr>
            <a:r>
              <a:rPr lang="en" sz="1800">
                <a:solidFill>
                  <a:schemeClr val="dk2"/>
                </a:solidFill>
              </a:rPr>
              <a:t>As a user, I can let system randomly choose map.</a:t>
            </a:r>
          </a:p>
        </p:txBody>
      </p:sp>
      <p:sp>
        <p:nvSpPr>
          <p:cNvPr id="162" name="Shape 162" title="RandomMap.mov">
            <a:hlinkClick r:id="rId3"/>
          </p:cNvPr>
          <p:cNvSpPr/>
          <p:nvPr/>
        </p:nvSpPr>
        <p:spPr>
          <a:xfrm>
            <a:off x="1518800" y="2101250"/>
            <a:ext cx="6106400" cy="4579800"/>
          </a:xfrm>
          <a:prstGeom prst="rect">
            <a:avLst/>
          </a:prstGeom>
          <a:blipFill>
            <a:blip r:embed="rId4">
              <a:alphaModFix/>
            </a:blip>
            <a:stretch>
              <a:fillRect/>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311700" y="94592"/>
            <a:ext cx="8520600" cy="943200"/>
          </a:xfrm>
          <a:prstGeom prst="rect">
            <a:avLst/>
          </a:prstGeom>
        </p:spPr>
        <p:txBody>
          <a:bodyPr anchorCtr="0" anchor="t" bIns="91425" lIns="91425" rIns="91425" wrap="square" tIns="91425">
            <a:noAutofit/>
          </a:bodyPr>
          <a:lstStyle/>
          <a:p>
            <a:pPr indent="0" lvl="0" marL="0" rtl="0">
              <a:spcBef>
                <a:spcPts val="0"/>
              </a:spcBef>
              <a:buNone/>
            </a:pPr>
            <a:r>
              <a:rPr lang="en"/>
              <a:t>Requirement - Use Case Example </a:t>
            </a:r>
          </a:p>
        </p:txBody>
      </p:sp>
      <p:sp>
        <p:nvSpPr>
          <p:cNvPr id="168" name="Shape 168"/>
          <p:cNvSpPr txBox="1"/>
          <p:nvPr/>
        </p:nvSpPr>
        <p:spPr>
          <a:xfrm>
            <a:off x="423150" y="762275"/>
            <a:ext cx="8297700" cy="4398300"/>
          </a:xfrm>
          <a:prstGeom prst="rect">
            <a:avLst/>
          </a:prstGeom>
          <a:noFill/>
          <a:ln>
            <a:noFill/>
          </a:ln>
        </p:spPr>
        <p:txBody>
          <a:bodyPr anchorCtr="0" anchor="t" bIns="91425" lIns="91425" rIns="91425" wrap="square" tIns="91425">
            <a:noAutofit/>
          </a:bodyPr>
          <a:lstStyle/>
          <a:p>
            <a:pPr indent="-342900" lvl="0" marL="457200" rtl="0">
              <a:lnSpc>
                <a:spcPct val="200000"/>
              </a:lnSpc>
              <a:spcBef>
                <a:spcPts val="0"/>
              </a:spcBef>
              <a:buClr>
                <a:schemeClr val="dk2"/>
              </a:buClr>
              <a:buSzPts val="1800"/>
              <a:buFont typeface="Arial"/>
              <a:buChar char="●"/>
            </a:pPr>
            <a:r>
              <a:rPr lang="en" sz="1800">
                <a:solidFill>
                  <a:schemeClr val="dk2"/>
                </a:solidFill>
              </a:rPr>
              <a:t>As a user, I can control the tank to move.</a:t>
            </a:r>
          </a:p>
          <a:p>
            <a:pPr indent="-342900" lvl="0" marL="457200" rtl="0">
              <a:lnSpc>
                <a:spcPct val="200000"/>
              </a:lnSpc>
              <a:spcBef>
                <a:spcPts val="0"/>
              </a:spcBef>
              <a:buClr>
                <a:schemeClr val="dk2"/>
              </a:buClr>
              <a:buSzPts val="1800"/>
              <a:buFont typeface="Open Sans"/>
              <a:buChar char="●"/>
            </a:pPr>
            <a:r>
              <a:rPr lang="en" sz="1800">
                <a:solidFill>
                  <a:schemeClr val="dk2"/>
                </a:solidFill>
              </a:rPr>
              <a:t>As a user, I can control the tank to shoot shell.</a:t>
            </a:r>
          </a:p>
          <a:p>
            <a:pPr indent="-342900" lvl="0" marL="457200" rtl="0">
              <a:lnSpc>
                <a:spcPct val="200000"/>
              </a:lnSpc>
              <a:spcBef>
                <a:spcPts val="0"/>
              </a:spcBef>
              <a:buClr>
                <a:schemeClr val="dk2"/>
              </a:buClr>
              <a:buSzPts val="1800"/>
              <a:buFont typeface="Open Sans"/>
              <a:buChar char="●"/>
            </a:pPr>
            <a:r>
              <a:rPr lang="en" sz="1800">
                <a:solidFill>
                  <a:schemeClr val="dk2"/>
                </a:solidFill>
              </a:rPr>
              <a:t>As a user, by holding the fire button, I can let the tank shoot farther</a:t>
            </a:r>
          </a:p>
          <a:p>
            <a:pPr indent="0" lvl="0" marL="0" rtl="0">
              <a:spcBef>
                <a:spcPts val="0"/>
              </a:spcBef>
              <a:buNone/>
            </a:pPr>
            <a:r>
              <a:t/>
            </a:r>
            <a:endParaRPr/>
          </a:p>
        </p:txBody>
      </p:sp>
      <p:sp>
        <p:nvSpPr>
          <p:cNvPr id="169" name="Shape 169" title="NewTankMovementAndShoot.mov">
            <a:hlinkClick r:id="rId3"/>
          </p:cNvPr>
          <p:cNvSpPr/>
          <p:nvPr/>
        </p:nvSpPr>
        <p:spPr>
          <a:xfrm>
            <a:off x="1512450" y="2268675"/>
            <a:ext cx="6119100" cy="4589325"/>
          </a:xfrm>
          <a:prstGeom prst="rect">
            <a:avLst/>
          </a:prstGeom>
          <a:blipFill>
            <a:blip r:embed="rId4">
              <a:alphaModFix/>
            </a:blip>
            <a:stretch>
              <a:fillRect/>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311700" y="141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Requirement - Use Case Example </a:t>
            </a:r>
          </a:p>
        </p:txBody>
      </p:sp>
      <p:sp>
        <p:nvSpPr>
          <p:cNvPr id="175" name="Shape 175"/>
          <p:cNvSpPr txBox="1"/>
          <p:nvPr/>
        </p:nvSpPr>
        <p:spPr>
          <a:xfrm>
            <a:off x="423150" y="835200"/>
            <a:ext cx="8297700" cy="4398300"/>
          </a:xfrm>
          <a:prstGeom prst="rect">
            <a:avLst/>
          </a:prstGeom>
          <a:noFill/>
          <a:ln>
            <a:noFill/>
          </a:ln>
        </p:spPr>
        <p:txBody>
          <a:bodyPr anchorCtr="0" anchor="t" bIns="91425" lIns="91425" rIns="91425" wrap="square" tIns="91425">
            <a:noAutofit/>
          </a:bodyPr>
          <a:lstStyle/>
          <a:p>
            <a:pPr indent="-342900" lvl="0" marL="457200" rtl="0">
              <a:lnSpc>
                <a:spcPct val="200000"/>
              </a:lnSpc>
              <a:spcBef>
                <a:spcPts val="0"/>
              </a:spcBef>
              <a:buClr>
                <a:schemeClr val="dk2"/>
              </a:buClr>
              <a:buSzPts val="1800"/>
              <a:buFont typeface="Arial"/>
              <a:buChar char="●"/>
            </a:pPr>
            <a:r>
              <a:rPr lang="en" sz="1800">
                <a:solidFill>
                  <a:schemeClr val="dk2"/>
                </a:solidFill>
              </a:rPr>
              <a:t>when moving towards the boundary of the map, I won’t let my tank move outside of the designed game area or go through objects on the map, while small objects can be pushed around.</a:t>
            </a:r>
          </a:p>
          <a:p>
            <a:pPr indent="0" lvl="0" marL="0">
              <a:spcBef>
                <a:spcPts val="0"/>
              </a:spcBef>
              <a:buNone/>
            </a:pPr>
            <a:r>
              <a:t/>
            </a:r>
            <a:endParaRPr/>
          </a:p>
        </p:txBody>
      </p:sp>
      <p:sp>
        <p:nvSpPr>
          <p:cNvPr id="176" name="Shape 176" title="TankRestrictedArea.mov">
            <a:hlinkClick r:id="rId3"/>
          </p:cNvPr>
          <p:cNvSpPr/>
          <p:nvPr/>
        </p:nvSpPr>
        <p:spPr>
          <a:xfrm>
            <a:off x="1506675" y="2459700"/>
            <a:ext cx="5864400" cy="4398300"/>
          </a:xfrm>
          <a:prstGeom prst="rect">
            <a:avLst/>
          </a:prstGeom>
          <a:blipFill>
            <a:blip r:embed="rId4">
              <a:alphaModFix/>
            </a:blip>
            <a:stretch>
              <a:fillRect/>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311700" y="94592"/>
            <a:ext cx="8520600" cy="943200"/>
          </a:xfrm>
          <a:prstGeom prst="rect">
            <a:avLst/>
          </a:prstGeom>
        </p:spPr>
        <p:txBody>
          <a:bodyPr anchorCtr="0" anchor="t" bIns="91425" lIns="91425" rIns="91425" wrap="square" tIns="91425">
            <a:noAutofit/>
          </a:bodyPr>
          <a:lstStyle/>
          <a:p>
            <a:pPr indent="0" lvl="0" marL="0" rtl="0">
              <a:spcBef>
                <a:spcPts val="0"/>
              </a:spcBef>
              <a:buNone/>
            </a:pPr>
            <a:r>
              <a:rPr lang="en"/>
              <a:t>Requirement - Use Case Example </a:t>
            </a:r>
          </a:p>
        </p:txBody>
      </p:sp>
      <p:sp>
        <p:nvSpPr>
          <p:cNvPr id="182" name="Shape 182"/>
          <p:cNvSpPr txBox="1"/>
          <p:nvPr/>
        </p:nvSpPr>
        <p:spPr>
          <a:xfrm>
            <a:off x="423150" y="762275"/>
            <a:ext cx="8297700" cy="4398300"/>
          </a:xfrm>
          <a:prstGeom prst="rect">
            <a:avLst/>
          </a:prstGeom>
          <a:noFill/>
          <a:ln>
            <a:noFill/>
          </a:ln>
        </p:spPr>
        <p:txBody>
          <a:bodyPr anchorCtr="0" anchor="t" bIns="91425" lIns="91425" rIns="91425" wrap="square" tIns="91425">
            <a:noAutofit/>
          </a:bodyPr>
          <a:lstStyle/>
          <a:p>
            <a:pPr indent="-342900" lvl="0" marL="457200" rtl="0">
              <a:lnSpc>
                <a:spcPct val="200000"/>
              </a:lnSpc>
              <a:spcBef>
                <a:spcPts val="0"/>
              </a:spcBef>
              <a:buClr>
                <a:schemeClr val="dk2"/>
              </a:buClr>
              <a:buSzPts val="1800"/>
              <a:buFont typeface="Arial"/>
              <a:buChar char="●"/>
            </a:pPr>
            <a:r>
              <a:rPr lang="en" sz="1800">
                <a:solidFill>
                  <a:schemeClr val="dk2"/>
                </a:solidFill>
              </a:rPr>
              <a:t>As a user, I know both of the player’s score after each</a:t>
            </a:r>
          </a:p>
          <a:p>
            <a:pPr indent="-342900" lvl="0" marL="457200" rtl="0">
              <a:lnSpc>
                <a:spcPct val="200000"/>
              </a:lnSpc>
              <a:spcBef>
                <a:spcPts val="0"/>
              </a:spcBef>
              <a:buClr>
                <a:schemeClr val="dk2"/>
              </a:buClr>
              <a:buSzPts val="1800"/>
              <a:buFont typeface="Arial"/>
              <a:buChar char="●"/>
            </a:pPr>
            <a:r>
              <a:rPr lang="en" sz="1800">
                <a:solidFill>
                  <a:schemeClr val="dk2"/>
                </a:solidFill>
              </a:rPr>
              <a:t>The game ends after one of the players wins five rounds.</a:t>
            </a:r>
          </a:p>
          <a:p>
            <a:pPr indent="0" lvl="0" marL="0" rtl="0">
              <a:spcBef>
                <a:spcPts val="0"/>
              </a:spcBef>
              <a:buNone/>
            </a:pPr>
            <a:r>
              <a:t/>
            </a:r>
            <a:endParaRPr/>
          </a:p>
        </p:txBody>
      </p:sp>
      <p:sp>
        <p:nvSpPr>
          <p:cNvPr id="183" name="Shape 183" title="RecordScore.mov">
            <a:hlinkClick r:id="rId3"/>
          </p:cNvPr>
          <p:cNvSpPr/>
          <p:nvPr/>
        </p:nvSpPr>
        <p:spPr>
          <a:xfrm>
            <a:off x="1354575" y="1856788"/>
            <a:ext cx="6434850" cy="4826138"/>
          </a:xfrm>
          <a:prstGeom prst="rect">
            <a:avLst/>
          </a:prstGeom>
          <a:blipFill>
            <a:blip r:embed="rId4">
              <a:alphaModFix/>
            </a:blip>
            <a:stretch>
              <a:fillRect/>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311700" y="141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Requirement - Use Case Example </a:t>
            </a:r>
          </a:p>
        </p:txBody>
      </p:sp>
      <p:sp>
        <p:nvSpPr>
          <p:cNvPr id="189" name="Shape 189"/>
          <p:cNvSpPr txBox="1"/>
          <p:nvPr/>
        </p:nvSpPr>
        <p:spPr>
          <a:xfrm>
            <a:off x="423150" y="835200"/>
            <a:ext cx="8297700" cy="4398300"/>
          </a:xfrm>
          <a:prstGeom prst="rect">
            <a:avLst/>
          </a:prstGeom>
          <a:noFill/>
          <a:ln>
            <a:noFill/>
          </a:ln>
        </p:spPr>
        <p:txBody>
          <a:bodyPr anchorCtr="0" anchor="t" bIns="91425" lIns="91425" rIns="91425" wrap="square" tIns="91425">
            <a:noAutofit/>
          </a:bodyPr>
          <a:lstStyle/>
          <a:p>
            <a:pPr indent="-342900" lvl="0" marL="457200" rtl="0">
              <a:lnSpc>
                <a:spcPct val="200000"/>
              </a:lnSpc>
              <a:spcBef>
                <a:spcPts val="0"/>
              </a:spcBef>
              <a:buClr>
                <a:schemeClr val="dk2"/>
              </a:buClr>
              <a:buSzPts val="1800"/>
              <a:buFont typeface="Arial"/>
              <a:buChar char="●"/>
            </a:pPr>
            <a:r>
              <a:rPr lang="en" sz="1800">
                <a:solidFill>
                  <a:schemeClr val="dk2"/>
                </a:solidFill>
              </a:rPr>
              <a:t>As a user, when shooting at certain objects, they can be destructed. </a:t>
            </a:r>
          </a:p>
          <a:p>
            <a:pPr indent="-342900" lvl="0" marL="457200" rtl="0">
              <a:lnSpc>
                <a:spcPct val="200000"/>
              </a:lnSpc>
              <a:spcBef>
                <a:spcPts val="0"/>
              </a:spcBef>
              <a:buClr>
                <a:schemeClr val="dk2"/>
              </a:buClr>
              <a:buSzPts val="1800"/>
              <a:buFont typeface="Arial"/>
              <a:buChar char="●"/>
            </a:pPr>
            <a:r>
              <a:rPr lang="en" sz="1800">
                <a:solidFill>
                  <a:schemeClr val="dk2"/>
                </a:solidFill>
              </a:rPr>
              <a:t>Some of the big </a:t>
            </a:r>
            <a:r>
              <a:rPr lang="en" sz="1800">
                <a:solidFill>
                  <a:schemeClr val="dk2"/>
                </a:solidFill>
              </a:rPr>
              <a:t>destructible</a:t>
            </a:r>
            <a:r>
              <a:rPr lang="en" sz="1800">
                <a:solidFill>
                  <a:schemeClr val="dk2"/>
                </a:solidFill>
              </a:rPr>
              <a:t> objects deals damage to the tanks and other object when they </a:t>
            </a:r>
            <a:r>
              <a:rPr lang="en" sz="1800">
                <a:solidFill>
                  <a:schemeClr val="dk2"/>
                </a:solidFill>
              </a:rPr>
              <a:t>explodes</a:t>
            </a:r>
            <a:r>
              <a:rPr lang="en" sz="1800">
                <a:solidFill>
                  <a:schemeClr val="dk2"/>
                </a:solidFill>
              </a:rPr>
              <a:t>.</a:t>
            </a:r>
          </a:p>
        </p:txBody>
      </p:sp>
      <p:sp>
        <p:nvSpPr>
          <p:cNvPr id="190" name="Shape 190" title="ShootPlane.mov">
            <a:hlinkClick r:id="rId3"/>
          </p:cNvPr>
          <p:cNvSpPr/>
          <p:nvPr/>
        </p:nvSpPr>
        <p:spPr>
          <a:xfrm>
            <a:off x="1589813" y="2384725"/>
            <a:ext cx="5964374" cy="4473275"/>
          </a:xfrm>
          <a:prstGeom prst="rect">
            <a:avLst/>
          </a:prstGeom>
          <a:blipFill>
            <a:blip r:embed="rId4">
              <a:alphaModFix/>
            </a:blip>
            <a:stretch>
              <a:fillRect/>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a:spcBef>
                <a:spcPts val="0"/>
              </a:spcBef>
              <a:buNone/>
            </a:pPr>
            <a:r>
              <a:rPr lang="en"/>
              <a:t>Design</a:t>
            </a:r>
          </a:p>
        </p:txBody>
      </p:sp>
      <p:sp>
        <p:nvSpPr>
          <p:cNvPr id="196" name="Shape 196"/>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419100" lvl="0" marL="457200" rtl="0">
              <a:spcBef>
                <a:spcPts val="0"/>
              </a:spcBef>
              <a:spcAft>
                <a:spcPts val="0"/>
              </a:spcAft>
              <a:buSzPts val="3000"/>
              <a:buChar char="●"/>
            </a:pPr>
            <a:r>
              <a:rPr b="1" lang="en" sz="3000"/>
              <a:t>Architecture</a:t>
            </a:r>
          </a:p>
          <a:p>
            <a:pPr indent="-419100" lvl="0" marL="457200" rtl="0">
              <a:spcBef>
                <a:spcPts val="0"/>
              </a:spcBef>
              <a:spcAft>
                <a:spcPts val="0"/>
              </a:spcAft>
              <a:buSzPts val="3000"/>
              <a:buChar char="●"/>
            </a:pPr>
            <a:r>
              <a:rPr b="1" lang="en" sz="3000"/>
              <a:t>Design Pattern</a:t>
            </a:r>
          </a:p>
          <a:p>
            <a:pPr indent="-419100" lvl="0" marL="457200">
              <a:spcBef>
                <a:spcPts val="0"/>
              </a:spcBef>
              <a:buSzPts val="3000"/>
              <a:buChar char="●"/>
            </a:pPr>
            <a:r>
              <a:rPr b="1" lang="en" sz="3000"/>
              <a:t>Class Diagram</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a:spcBef>
                <a:spcPts val="0"/>
              </a:spcBef>
              <a:buNone/>
            </a:pPr>
            <a:r>
              <a:rPr lang="en"/>
              <a:t>Architecture - MVC</a:t>
            </a:r>
          </a:p>
        </p:txBody>
      </p:sp>
      <p:pic>
        <p:nvPicPr>
          <p:cNvPr id="202" name="Shape 202"/>
          <p:cNvPicPr preferRelativeResize="0"/>
          <p:nvPr/>
        </p:nvPicPr>
        <p:blipFill>
          <a:blip r:embed="rId3">
            <a:alphaModFix/>
          </a:blip>
          <a:stretch>
            <a:fillRect/>
          </a:stretch>
        </p:blipFill>
        <p:spPr>
          <a:xfrm>
            <a:off x="152400" y="1688975"/>
            <a:ext cx="8919349" cy="3412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a:spcBef>
                <a:spcPts val="0"/>
              </a:spcBef>
              <a:buNone/>
            </a:pPr>
            <a:r>
              <a:rPr lang="en"/>
              <a:t>Factory Design pattern</a:t>
            </a:r>
          </a:p>
        </p:txBody>
      </p:sp>
      <p:pic>
        <p:nvPicPr>
          <p:cNvPr id="208" name="Shape 208"/>
          <p:cNvPicPr preferRelativeResize="0"/>
          <p:nvPr/>
        </p:nvPicPr>
        <p:blipFill>
          <a:blip r:embed="rId3">
            <a:alphaModFix/>
          </a:blip>
          <a:stretch>
            <a:fillRect/>
          </a:stretch>
        </p:blipFill>
        <p:spPr>
          <a:xfrm>
            <a:off x="400125" y="1536567"/>
            <a:ext cx="4036110" cy="5016634"/>
          </a:xfrm>
          <a:prstGeom prst="rect">
            <a:avLst/>
          </a:prstGeom>
          <a:noFill/>
          <a:ln>
            <a:noFill/>
          </a:ln>
        </p:spPr>
      </p:pic>
      <p:sp>
        <p:nvSpPr>
          <p:cNvPr id="209" name="Shape 209"/>
          <p:cNvSpPr txBox="1"/>
          <p:nvPr/>
        </p:nvSpPr>
        <p:spPr>
          <a:xfrm>
            <a:off x="4938375" y="3394638"/>
            <a:ext cx="4025100" cy="1300500"/>
          </a:xfrm>
          <a:prstGeom prst="rect">
            <a:avLst/>
          </a:prstGeom>
          <a:noFill/>
          <a:ln>
            <a:noFill/>
          </a:ln>
        </p:spPr>
        <p:txBody>
          <a:bodyPr anchorCtr="0" anchor="t" bIns="91425" lIns="91425" rIns="91425" wrap="square" tIns="91425">
            <a:noAutofit/>
          </a:bodyPr>
          <a:lstStyle/>
          <a:p>
            <a:pPr indent="-342900" lvl="0" marL="457200" rtl="0">
              <a:spcBef>
                <a:spcPts val="0"/>
              </a:spcBef>
              <a:spcAft>
                <a:spcPts val="0"/>
              </a:spcAft>
              <a:buSzPts val="1800"/>
              <a:buChar char="●"/>
            </a:pPr>
            <a:r>
              <a:rPr lang="en" sz="1800"/>
              <a:t>Create object efficiently</a:t>
            </a:r>
          </a:p>
          <a:p>
            <a:pPr indent="-342900" lvl="0" marL="457200" rtl="0">
              <a:spcBef>
                <a:spcPts val="0"/>
              </a:spcBef>
              <a:spcAft>
                <a:spcPts val="0"/>
              </a:spcAft>
              <a:buSzPts val="1800"/>
              <a:buChar char="●"/>
            </a:pPr>
            <a:r>
              <a:rPr lang="en" sz="1800"/>
              <a:t>Reuse most memory</a:t>
            </a:r>
          </a:p>
          <a:p>
            <a:pPr indent="-342900" lvl="0" marL="457200">
              <a:spcBef>
                <a:spcPts val="0"/>
              </a:spcBef>
              <a:buSzPts val="1800"/>
              <a:buChar char="●"/>
            </a:pPr>
            <a:r>
              <a:rPr lang="en" sz="1800"/>
              <a:t>Fit unity framework</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ctrTitle"/>
          </p:nvPr>
        </p:nvSpPr>
        <p:spPr>
          <a:xfrm>
            <a:off x="1053025" y="1867700"/>
            <a:ext cx="2389200" cy="703500"/>
          </a:xfrm>
          <a:prstGeom prst="rect">
            <a:avLst/>
          </a:prstGeom>
        </p:spPr>
        <p:txBody>
          <a:bodyPr anchorCtr="0" anchor="b" bIns="91425" lIns="91425" rIns="91425" wrap="square" tIns="91425">
            <a:noAutofit/>
          </a:bodyPr>
          <a:lstStyle/>
          <a:p>
            <a:pPr indent="0" lvl="0" marL="0" rtl="0">
              <a:spcBef>
                <a:spcPts val="0"/>
              </a:spcBef>
              <a:buNone/>
            </a:pPr>
            <a:r>
              <a:rPr lang="en" sz="2400"/>
              <a:t>Overview</a:t>
            </a:r>
          </a:p>
        </p:txBody>
      </p:sp>
      <p:sp>
        <p:nvSpPr>
          <p:cNvPr id="73" name="Shape 73"/>
          <p:cNvSpPr txBox="1"/>
          <p:nvPr>
            <p:ph type="ctrTitle"/>
          </p:nvPr>
        </p:nvSpPr>
        <p:spPr>
          <a:xfrm>
            <a:off x="3377400" y="1867700"/>
            <a:ext cx="2389200" cy="703500"/>
          </a:xfrm>
          <a:prstGeom prst="rect">
            <a:avLst/>
          </a:prstGeom>
        </p:spPr>
        <p:txBody>
          <a:bodyPr anchorCtr="0" anchor="b" bIns="91425" lIns="91425" rIns="91425" wrap="square" tIns="91425">
            <a:noAutofit/>
          </a:bodyPr>
          <a:lstStyle/>
          <a:p>
            <a:pPr indent="0" lvl="0" marL="0" rtl="0">
              <a:spcBef>
                <a:spcPts val="0"/>
              </a:spcBef>
              <a:buNone/>
            </a:pPr>
            <a:r>
              <a:rPr lang="en" sz="2400"/>
              <a:t>Requirement</a:t>
            </a:r>
          </a:p>
        </p:txBody>
      </p:sp>
      <p:sp>
        <p:nvSpPr>
          <p:cNvPr id="74" name="Shape 74"/>
          <p:cNvSpPr txBox="1"/>
          <p:nvPr>
            <p:ph type="ctrTitle"/>
          </p:nvPr>
        </p:nvSpPr>
        <p:spPr>
          <a:xfrm>
            <a:off x="5705225" y="1867700"/>
            <a:ext cx="2389200" cy="703500"/>
          </a:xfrm>
          <a:prstGeom prst="rect">
            <a:avLst/>
          </a:prstGeom>
        </p:spPr>
        <p:txBody>
          <a:bodyPr anchorCtr="0" anchor="b" bIns="91425" lIns="91425" rIns="91425" wrap="square" tIns="91425">
            <a:noAutofit/>
          </a:bodyPr>
          <a:lstStyle/>
          <a:p>
            <a:pPr indent="0" lvl="0" marL="0" rtl="0">
              <a:spcBef>
                <a:spcPts val="0"/>
              </a:spcBef>
              <a:buNone/>
            </a:pPr>
            <a:r>
              <a:rPr lang="en" sz="2400"/>
              <a:t>Design</a:t>
            </a:r>
          </a:p>
        </p:txBody>
      </p:sp>
      <p:sp>
        <p:nvSpPr>
          <p:cNvPr id="75" name="Shape 75"/>
          <p:cNvSpPr txBox="1"/>
          <p:nvPr>
            <p:ph type="ctrTitle"/>
          </p:nvPr>
        </p:nvSpPr>
        <p:spPr>
          <a:xfrm>
            <a:off x="1053025" y="2903000"/>
            <a:ext cx="2389200" cy="703500"/>
          </a:xfrm>
          <a:prstGeom prst="rect">
            <a:avLst/>
          </a:prstGeom>
        </p:spPr>
        <p:txBody>
          <a:bodyPr anchorCtr="0" anchor="b" bIns="91425" lIns="91425" rIns="91425" wrap="square" tIns="91425">
            <a:noAutofit/>
          </a:bodyPr>
          <a:lstStyle/>
          <a:p>
            <a:pPr indent="0" lvl="0" marL="0" rtl="0">
              <a:spcBef>
                <a:spcPts val="0"/>
              </a:spcBef>
              <a:buNone/>
            </a:pPr>
            <a:r>
              <a:rPr lang="en" sz="2400"/>
              <a:t>Implementation</a:t>
            </a:r>
          </a:p>
        </p:txBody>
      </p:sp>
      <p:sp>
        <p:nvSpPr>
          <p:cNvPr id="76" name="Shape 76"/>
          <p:cNvSpPr txBox="1"/>
          <p:nvPr>
            <p:ph type="ctrTitle"/>
          </p:nvPr>
        </p:nvSpPr>
        <p:spPr>
          <a:xfrm>
            <a:off x="3377400" y="2903000"/>
            <a:ext cx="2389200" cy="703500"/>
          </a:xfrm>
          <a:prstGeom prst="rect">
            <a:avLst/>
          </a:prstGeom>
        </p:spPr>
        <p:txBody>
          <a:bodyPr anchorCtr="0" anchor="b" bIns="91425" lIns="91425" rIns="91425" wrap="square" tIns="91425">
            <a:noAutofit/>
          </a:bodyPr>
          <a:lstStyle/>
          <a:p>
            <a:pPr indent="0" lvl="0" marL="0" rtl="0">
              <a:spcBef>
                <a:spcPts val="0"/>
              </a:spcBef>
              <a:buNone/>
            </a:pPr>
            <a:r>
              <a:rPr lang="en" sz="2400"/>
              <a:t>Testing</a:t>
            </a:r>
          </a:p>
        </p:txBody>
      </p:sp>
      <p:sp>
        <p:nvSpPr>
          <p:cNvPr id="77" name="Shape 77"/>
          <p:cNvSpPr txBox="1"/>
          <p:nvPr>
            <p:ph type="ctrTitle"/>
          </p:nvPr>
        </p:nvSpPr>
        <p:spPr>
          <a:xfrm>
            <a:off x="5705225" y="3077250"/>
            <a:ext cx="2389200" cy="703500"/>
          </a:xfrm>
          <a:prstGeom prst="rect">
            <a:avLst/>
          </a:prstGeom>
        </p:spPr>
        <p:txBody>
          <a:bodyPr anchorCtr="0" anchor="b" bIns="91425" lIns="91425" rIns="91425" wrap="square" tIns="91425">
            <a:noAutofit/>
          </a:bodyPr>
          <a:lstStyle/>
          <a:p>
            <a:pPr indent="0" lvl="0" marL="0" rtl="0">
              <a:spcBef>
                <a:spcPts val="0"/>
              </a:spcBef>
              <a:buNone/>
            </a:pPr>
            <a:r>
              <a:rPr lang="en" sz="2400"/>
              <a:t>Project Management</a:t>
            </a:r>
          </a:p>
        </p:txBody>
      </p:sp>
      <p:sp>
        <p:nvSpPr>
          <p:cNvPr id="78" name="Shape 78"/>
          <p:cNvSpPr txBox="1"/>
          <p:nvPr/>
        </p:nvSpPr>
        <p:spPr>
          <a:xfrm>
            <a:off x="3919975" y="2922450"/>
            <a:ext cx="4488900" cy="5238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sp>
        <p:nvSpPr>
          <p:cNvPr id="79" name="Shape 79"/>
          <p:cNvSpPr txBox="1"/>
          <p:nvPr>
            <p:ph type="ctrTitle"/>
          </p:nvPr>
        </p:nvSpPr>
        <p:spPr>
          <a:xfrm>
            <a:off x="3377400" y="3897050"/>
            <a:ext cx="2389200" cy="703500"/>
          </a:xfrm>
          <a:prstGeom prst="rect">
            <a:avLst/>
          </a:prstGeom>
        </p:spPr>
        <p:txBody>
          <a:bodyPr anchorCtr="0" anchor="b" bIns="91425" lIns="91425" rIns="91425" wrap="square" tIns="91425">
            <a:noAutofit/>
          </a:bodyPr>
          <a:lstStyle/>
          <a:p>
            <a:pPr indent="0" lvl="0" marL="0" rtl="0">
              <a:spcBef>
                <a:spcPts val="0"/>
              </a:spcBef>
              <a:buNone/>
            </a:pPr>
            <a:r>
              <a:rPr lang="en" sz="2400"/>
              <a:t>Demo</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a:spcBef>
                <a:spcPts val="0"/>
              </a:spcBef>
              <a:buNone/>
            </a:pPr>
            <a:r>
              <a:rPr lang="en"/>
              <a:t>Other design pattern</a:t>
            </a:r>
          </a:p>
        </p:txBody>
      </p:sp>
      <p:sp>
        <p:nvSpPr>
          <p:cNvPr id="215" name="Shape 215"/>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342900" lvl="0" marL="457200" rtl="0">
              <a:spcBef>
                <a:spcPts val="0"/>
              </a:spcBef>
              <a:buSzPts val="1800"/>
              <a:buChar char="●"/>
            </a:pPr>
            <a:r>
              <a:rPr lang="en"/>
              <a:t>Object Pool</a:t>
            </a:r>
            <a:br>
              <a:rPr lang="en"/>
            </a:br>
            <a:r>
              <a:rPr lang="en"/>
              <a:t>Avoid expensive acquisition and release of resources by recycling objects that are no longer in use</a:t>
            </a:r>
            <a:br>
              <a:rPr lang="en"/>
            </a:br>
            <a:br>
              <a:rPr lang="en"/>
            </a:br>
            <a:r>
              <a:rPr lang="en"/>
              <a:t>For the decorational objects, like trees, plan, rocks in the map. They are saved in object pool.</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id="220" name="Shape 220"/>
          <p:cNvPicPr preferRelativeResize="0"/>
          <p:nvPr/>
        </p:nvPicPr>
        <p:blipFill rotWithShape="1">
          <a:blip r:embed="rId3">
            <a:alphaModFix/>
          </a:blip>
          <a:srcRect b="3500" l="4894" r="4304" t="7641"/>
          <a:stretch/>
        </p:blipFill>
        <p:spPr>
          <a:xfrm>
            <a:off x="2649675" y="0"/>
            <a:ext cx="5314951" cy="6730701"/>
          </a:xfrm>
          <a:prstGeom prst="rect">
            <a:avLst/>
          </a:prstGeom>
          <a:noFill/>
          <a:ln>
            <a:noFill/>
          </a:ln>
        </p:spPr>
      </p:pic>
      <p:sp>
        <p:nvSpPr>
          <p:cNvPr id="221" name="Shape 221"/>
          <p:cNvSpPr txBox="1"/>
          <p:nvPr>
            <p:ph type="title"/>
          </p:nvPr>
        </p:nvSpPr>
        <p:spPr>
          <a:xfrm>
            <a:off x="0" y="110167"/>
            <a:ext cx="8520600" cy="943200"/>
          </a:xfrm>
          <a:prstGeom prst="rect">
            <a:avLst/>
          </a:prstGeom>
        </p:spPr>
        <p:txBody>
          <a:bodyPr anchorCtr="0" anchor="t" bIns="91425" lIns="91425" rIns="91425" wrap="square" tIns="91425">
            <a:noAutofit/>
          </a:bodyPr>
          <a:lstStyle/>
          <a:p>
            <a:pPr indent="0" lvl="0" marL="0">
              <a:spcBef>
                <a:spcPts val="0"/>
              </a:spcBef>
              <a:buNone/>
            </a:pPr>
            <a:r>
              <a:rPr lang="en"/>
              <a:t>Class diagram</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27" name="Shape 227"/>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id="228" name="Shape 228"/>
          <p:cNvPicPr preferRelativeResize="0"/>
          <p:nvPr/>
        </p:nvPicPr>
        <p:blipFill>
          <a:blip r:embed="rId3">
            <a:alphaModFix/>
          </a:blip>
          <a:stretch>
            <a:fillRect/>
          </a:stretch>
        </p:blipFill>
        <p:spPr>
          <a:xfrm>
            <a:off x="405321" y="786275"/>
            <a:ext cx="8100350" cy="516060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type="title"/>
          </p:nvPr>
        </p:nvSpPr>
        <p:spPr>
          <a:xfrm>
            <a:off x="311700" y="125767"/>
            <a:ext cx="8520600" cy="943200"/>
          </a:xfrm>
          <a:prstGeom prst="rect">
            <a:avLst/>
          </a:prstGeom>
        </p:spPr>
        <p:txBody>
          <a:bodyPr anchorCtr="0" anchor="t" bIns="91425" lIns="91425" rIns="91425" wrap="square" tIns="91425">
            <a:noAutofit/>
          </a:bodyPr>
          <a:lstStyle/>
          <a:p>
            <a:pPr indent="0" lvl="0" marL="0">
              <a:spcBef>
                <a:spcPts val="0"/>
              </a:spcBef>
              <a:buNone/>
            </a:pPr>
            <a:r>
              <a:rPr lang="en"/>
              <a:t>Camera</a:t>
            </a:r>
          </a:p>
        </p:txBody>
      </p:sp>
      <p:pic>
        <p:nvPicPr>
          <p:cNvPr id="234" name="Shape 234"/>
          <p:cNvPicPr preferRelativeResize="0"/>
          <p:nvPr/>
        </p:nvPicPr>
        <p:blipFill>
          <a:blip r:embed="rId3">
            <a:alphaModFix/>
          </a:blip>
          <a:stretch>
            <a:fillRect/>
          </a:stretch>
        </p:blipFill>
        <p:spPr>
          <a:xfrm>
            <a:off x="197425" y="2003341"/>
            <a:ext cx="5543699" cy="2667750"/>
          </a:xfrm>
          <a:prstGeom prst="rect">
            <a:avLst/>
          </a:prstGeom>
          <a:noFill/>
          <a:ln>
            <a:noFill/>
          </a:ln>
        </p:spPr>
      </p:pic>
      <p:cxnSp>
        <p:nvCxnSpPr>
          <p:cNvPr id="235" name="Shape 235"/>
          <p:cNvCxnSpPr/>
          <p:nvPr/>
        </p:nvCxnSpPr>
        <p:spPr>
          <a:xfrm rot="10800000">
            <a:off x="2878275" y="3330788"/>
            <a:ext cx="0" cy="1885800"/>
          </a:xfrm>
          <a:prstGeom prst="straightConnector1">
            <a:avLst/>
          </a:prstGeom>
          <a:noFill/>
          <a:ln cap="flat" cmpd="sng" w="38100">
            <a:solidFill>
              <a:srgbClr val="FF0000"/>
            </a:solidFill>
            <a:prstDash val="solid"/>
            <a:round/>
            <a:headEnd len="lg" w="lg" type="none"/>
            <a:tailEnd len="lg" w="lg" type="stealth"/>
          </a:ln>
        </p:spPr>
      </p:cxnSp>
      <p:sp>
        <p:nvSpPr>
          <p:cNvPr id="236" name="Shape 236"/>
          <p:cNvSpPr txBox="1"/>
          <p:nvPr/>
        </p:nvSpPr>
        <p:spPr>
          <a:xfrm>
            <a:off x="1984725" y="5216588"/>
            <a:ext cx="1787100" cy="467700"/>
          </a:xfrm>
          <a:prstGeom prst="rect">
            <a:avLst/>
          </a:prstGeom>
          <a:noFill/>
          <a:ln>
            <a:noFill/>
          </a:ln>
        </p:spPr>
        <p:txBody>
          <a:bodyPr anchorCtr="0" anchor="t" bIns="91425" lIns="91425" rIns="91425" wrap="square" tIns="91425">
            <a:noAutofit/>
          </a:bodyPr>
          <a:lstStyle/>
          <a:p>
            <a:pPr indent="0" lvl="0" marL="0">
              <a:spcBef>
                <a:spcPts val="0"/>
              </a:spcBef>
              <a:buNone/>
            </a:pPr>
            <a:r>
              <a:rPr lang="en" sz="1800">
                <a:solidFill>
                  <a:srgbClr val="FF0000"/>
                </a:solidFill>
              </a:rPr>
              <a:t>Center of View</a:t>
            </a:r>
          </a:p>
        </p:txBody>
      </p:sp>
      <p:cxnSp>
        <p:nvCxnSpPr>
          <p:cNvPr id="237" name="Shape 237"/>
          <p:cNvCxnSpPr/>
          <p:nvPr/>
        </p:nvCxnSpPr>
        <p:spPr>
          <a:xfrm flipH="1">
            <a:off x="4857725" y="3798238"/>
            <a:ext cx="15600" cy="1387200"/>
          </a:xfrm>
          <a:prstGeom prst="straightConnector1">
            <a:avLst/>
          </a:prstGeom>
          <a:noFill/>
          <a:ln cap="flat" cmpd="sng" w="28575">
            <a:solidFill>
              <a:srgbClr val="FF0000"/>
            </a:solidFill>
            <a:prstDash val="solid"/>
            <a:round/>
            <a:headEnd len="lg" w="lg" type="none"/>
            <a:tailEnd len="lg" w="lg" type="none"/>
          </a:ln>
        </p:spPr>
      </p:cxnSp>
      <p:cxnSp>
        <p:nvCxnSpPr>
          <p:cNvPr id="238" name="Shape 238"/>
          <p:cNvCxnSpPr/>
          <p:nvPr/>
        </p:nvCxnSpPr>
        <p:spPr>
          <a:xfrm>
            <a:off x="4857750" y="5201013"/>
            <a:ext cx="872700" cy="0"/>
          </a:xfrm>
          <a:prstGeom prst="straightConnector1">
            <a:avLst/>
          </a:prstGeom>
          <a:noFill/>
          <a:ln cap="flat" cmpd="sng" w="28575">
            <a:solidFill>
              <a:srgbClr val="FF0000"/>
            </a:solidFill>
            <a:prstDash val="solid"/>
            <a:round/>
            <a:headEnd len="lg" w="lg" type="none"/>
            <a:tailEnd len="lg" w="lg" type="none"/>
          </a:ln>
        </p:spPr>
      </p:cxnSp>
      <p:cxnSp>
        <p:nvCxnSpPr>
          <p:cNvPr id="239" name="Shape 239"/>
          <p:cNvCxnSpPr/>
          <p:nvPr/>
        </p:nvCxnSpPr>
        <p:spPr>
          <a:xfrm>
            <a:off x="5746175" y="3767063"/>
            <a:ext cx="0" cy="1449600"/>
          </a:xfrm>
          <a:prstGeom prst="straightConnector1">
            <a:avLst/>
          </a:prstGeom>
          <a:noFill/>
          <a:ln cap="flat" cmpd="sng" w="28575">
            <a:solidFill>
              <a:srgbClr val="FF0000"/>
            </a:solidFill>
            <a:prstDash val="solid"/>
            <a:round/>
            <a:headEnd len="lg" w="lg" type="none"/>
            <a:tailEnd len="lg" w="lg" type="none"/>
          </a:ln>
        </p:spPr>
      </p:cxnSp>
      <p:sp>
        <p:nvSpPr>
          <p:cNvPr id="240" name="Shape 240"/>
          <p:cNvSpPr txBox="1"/>
          <p:nvPr/>
        </p:nvSpPr>
        <p:spPr>
          <a:xfrm>
            <a:off x="4400550" y="5384588"/>
            <a:ext cx="1418400" cy="4677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800">
                <a:solidFill>
                  <a:srgbClr val="FF0000"/>
                </a:solidFill>
              </a:rPr>
              <a:t>Edge Buffer</a:t>
            </a:r>
          </a:p>
        </p:txBody>
      </p:sp>
      <p:cxnSp>
        <p:nvCxnSpPr>
          <p:cNvPr id="241" name="Shape 241"/>
          <p:cNvCxnSpPr/>
          <p:nvPr/>
        </p:nvCxnSpPr>
        <p:spPr>
          <a:xfrm>
            <a:off x="797475" y="2520488"/>
            <a:ext cx="4161600" cy="810300"/>
          </a:xfrm>
          <a:prstGeom prst="straightConnector1">
            <a:avLst/>
          </a:prstGeom>
          <a:noFill/>
          <a:ln cap="flat" cmpd="sng" w="38100">
            <a:solidFill>
              <a:srgbClr val="FF0000"/>
            </a:solidFill>
            <a:prstDash val="solid"/>
            <a:round/>
            <a:headEnd len="lg" w="lg" type="none"/>
            <a:tailEnd len="lg" w="lg" type="none"/>
          </a:ln>
        </p:spPr>
      </p:cxnSp>
      <p:cxnSp>
        <p:nvCxnSpPr>
          <p:cNvPr id="242" name="Shape 242"/>
          <p:cNvCxnSpPr/>
          <p:nvPr/>
        </p:nvCxnSpPr>
        <p:spPr>
          <a:xfrm flipH="1">
            <a:off x="770200" y="2535738"/>
            <a:ext cx="50700" cy="284400"/>
          </a:xfrm>
          <a:prstGeom prst="straightConnector1">
            <a:avLst/>
          </a:prstGeom>
          <a:noFill/>
          <a:ln cap="flat" cmpd="sng" w="38100">
            <a:solidFill>
              <a:srgbClr val="FF0000"/>
            </a:solidFill>
            <a:prstDash val="solid"/>
            <a:round/>
            <a:headEnd len="lg" w="lg" type="none"/>
            <a:tailEnd len="lg" w="lg" type="none"/>
          </a:ln>
        </p:spPr>
      </p:cxnSp>
      <p:cxnSp>
        <p:nvCxnSpPr>
          <p:cNvPr id="243" name="Shape 243"/>
          <p:cNvCxnSpPr/>
          <p:nvPr/>
        </p:nvCxnSpPr>
        <p:spPr>
          <a:xfrm flipH="1">
            <a:off x="4881100" y="3330638"/>
            <a:ext cx="54600" cy="257100"/>
          </a:xfrm>
          <a:prstGeom prst="straightConnector1">
            <a:avLst/>
          </a:prstGeom>
          <a:noFill/>
          <a:ln cap="flat" cmpd="sng" w="38100">
            <a:solidFill>
              <a:srgbClr val="FF0000"/>
            </a:solidFill>
            <a:prstDash val="solid"/>
            <a:round/>
            <a:headEnd len="lg" w="lg" type="none"/>
            <a:tailEnd len="lg" w="lg" type="none"/>
          </a:ln>
        </p:spPr>
      </p:cxnSp>
      <p:cxnSp>
        <p:nvCxnSpPr>
          <p:cNvPr id="244" name="Shape 244"/>
          <p:cNvCxnSpPr/>
          <p:nvPr/>
        </p:nvCxnSpPr>
        <p:spPr>
          <a:xfrm flipH="1" rot="10800000">
            <a:off x="2909775" y="1469463"/>
            <a:ext cx="1149900" cy="1474500"/>
          </a:xfrm>
          <a:prstGeom prst="straightConnector1">
            <a:avLst/>
          </a:prstGeom>
          <a:noFill/>
          <a:ln cap="flat" cmpd="sng" w="38100">
            <a:solidFill>
              <a:srgbClr val="FF0000"/>
            </a:solidFill>
            <a:prstDash val="solid"/>
            <a:round/>
            <a:headEnd len="lg" w="lg" type="none"/>
            <a:tailEnd len="lg" w="lg" type="none"/>
          </a:ln>
        </p:spPr>
      </p:cxnSp>
      <p:sp>
        <p:nvSpPr>
          <p:cNvPr id="245" name="Shape 245"/>
          <p:cNvSpPr txBox="1"/>
          <p:nvPr/>
        </p:nvSpPr>
        <p:spPr>
          <a:xfrm>
            <a:off x="2216725" y="1005713"/>
            <a:ext cx="3844500" cy="4677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800">
                <a:solidFill>
                  <a:srgbClr val="FF0000"/>
                </a:solidFill>
              </a:rPr>
              <a:t>Max Distance Between Characters</a:t>
            </a:r>
          </a:p>
        </p:txBody>
      </p:sp>
      <p:sp>
        <p:nvSpPr>
          <p:cNvPr id="246" name="Shape 246"/>
          <p:cNvSpPr txBox="1"/>
          <p:nvPr/>
        </p:nvSpPr>
        <p:spPr>
          <a:xfrm>
            <a:off x="6078675" y="1350825"/>
            <a:ext cx="2874900" cy="49704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sp>
        <p:nvSpPr>
          <p:cNvPr id="247" name="Shape 247"/>
          <p:cNvSpPr txBox="1"/>
          <p:nvPr/>
        </p:nvSpPr>
        <p:spPr>
          <a:xfrm>
            <a:off x="5992275" y="1473425"/>
            <a:ext cx="2961300" cy="4839300"/>
          </a:xfrm>
          <a:prstGeom prst="rect">
            <a:avLst/>
          </a:prstGeom>
          <a:noFill/>
          <a:ln>
            <a:noFill/>
          </a:ln>
        </p:spPr>
        <p:txBody>
          <a:bodyPr anchorCtr="0" anchor="t" bIns="91425" lIns="91425" rIns="91425" wrap="square" tIns="91425">
            <a:noAutofit/>
          </a:bodyPr>
          <a:lstStyle/>
          <a:p>
            <a:pPr indent="0" lvl="0" marL="0">
              <a:spcBef>
                <a:spcPts val="0"/>
              </a:spcBef>
              <a:buNone/>
            </a:pPr>
            <a:r>
              <a:rPr lang="en" sz="1800"/>
              <a:t>Center of View: </a:t>
            </a:r>
          </a:p>
          <a:p>
            <a:pPr indent="0" lvl="0" marL="0">
              <a:spcBef>
                <a:spcPts val="0"/>
              </a:spcBef>
              <a:buNone/>
            </a:pPr>
            <a:r>
              <a:rPr lang="en" sz="1800"/>
              <a:t>Average Position of all the characters.</a:t>
            </a:r>
          </a:p>
          <a:p>
            <a:pPr indent="0" lvl="0" marL="0">
              <a:spcBef>
                <a:spcPts val="0"/>
              </a:spcBef>
              <a:buNone/>
            </a:pPr>
            <a:r>
              <a:t/>
            </a:r>
            <a:endParaRPr sz="1800"/>
          </a:p>
          <a:p>
            <a:pPr indent="0" lvl="0" marL="0">
              <a:spcBef>
                <a:spcPts val="0"/>
              </a:spcBef>
              <a:buNone/>
            </a:pPr>
            <a:r>
              <a:rPr lang="en" sz="1800"/>
              <a:t>Field of View Angle: Calculated based on the max distance between characters, distance from the camera to the plane and an edge buffer. (Has a minimal angle </a:t>
            </a:r>
            <a:r>
              <a:rPr lang="en" sz="1800"/>
              <a:t>constraint</a:t>
            </a:r>
            <a:r>
              <a:rPr lang="en" sz="1800"/>
              <a:t>)</a:t>
            </a:r>
          </a:p>
          <a:p>
            <a:pPr indent="0" lvl="0" marL="0">
              <a:spcBef>
                <a:spcPts val="0"/>
              </a:spcBef>
              <a:buNone/>
            </a:pPr>
            <a:r>
              <a:t/>
            </a:r>
            <a:endParaRPr sz="1800"/>
          </a:p>
          <a:p>
            <a:pPr indent="0" lvl="0" marL="0">
              <a:spcBef>
                <a:spcPts val="0"/>
              </a:spcBef>
              <a:buNone/>
            </a:pPr>
            <a:r>
              <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a:spcBef>
                <a:spcPts val="0"/>
              </a:spcBef>
              <a:buNone/>
            </a:pPr>
            <a:r>
              <a:rPr lang="en"/>
              <a:t>Algorithm - Shooting</a:t>
            </a:r>
          </a:p>
        </p:txBody>
      </p:sp>
      <p:pic>
        <p:nvPicPr>
          <p:cNvPr id="253" name="Shape 253"/>
          <p:cNvPicPr preferRelativeResize="0"/>
          <p:nvPr/>
        </p:nvPicPr>
        <p:blipFill>
          <a:blip r:embed="rId3">
            <a:alphaModFix/>
          </a:blip>
          <a:stretch>
            <a:fillRect/>
          </a:stretch>
        </p:blipFill>
        <p:spPr>
          <a:xfrm>
            <a:off x="420275" y="1625800"/>
            <a:ext cx="6631475" cy="1623475"/>
          </a:xfrm>
          <a:prstGeom prst="rect">
            <a:avLst/>
          </a:prstGeom>
          <a:noFill/>
          <a:ln>
            <a:noFill/>
          </a:ln>
        </p:spPr>
      </p:pic>
      <p:sp>
        <p:nvSpPr>
          <p:cNvPr id="254" name="Shape 254"/>
          <p:cNvSpPr txBox="1"/>
          <p:nvPr/>
        </p:nvSpPr>
        <p:spPr>
          <a:xfrm>
            <a:off x="616150" y="3155500"/>
            <a:ext cx="7125900" cy="24645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a:p>
            <a:pPr indent="0" lvl="0" marL="0" marR="0" rtl="0" algn="l">
              <a:lnSpc>
                <a:spcPct val="100000"/>
              </a:lnSpc>
              <a:spcBef>
                <a:spcPts val="0"/>
              </a:spcBef>
              <a:spcAft>
                <a:spcPts val="0"/>
              </a:spcAft>
              <a:buNone/>
            </a:pPr>
            <a:r>
              <a:rPr b="1" lang="en" sz="1800">
                <a:solidFill>
                  <a:srgbClr val="FF9900"/>
                </a:solidFill>
              </a:rPr>
              <a:t>The shooting range depends on how long the user press the fire button. In our design, to reach the max firing force, the user has to press the key for 0.75s. </a:t>
            </a:r>
          </a:p>
          <a:p>
            <a:pPr indent="0" lvl="0" marL="0" marR="0" rtl="0" algn="l">
              <a:lnSpc>
                <a:spcPct val="100000"/>
              </a:lnSpc>
              <a:spcBef>
                <a:spcPts val="0"/>
              </a:spcBef>
              <a:spcAft>
                <a:spcPts val="0"/>
              </a:spcAft>
              <a:buNone/>
            </a:pPr>
            <a:r>
              <a:t/>
            </a:r>
            <a:endParaRPr b="1" sz="1800">
              <a:solidFill>
                <a:srgbClr val="FF9900"/>
              </a:solidFill>
            </a:endParaRPr>
          </a:p>
          <a:p>
            <a:pPr indent="0" lvl="0" marL="0" marR="0" rtl="0" algn="l">
              <a:lnSpc>
                <a:spcPct val="100000"/>
              </a:lnSpc>
              <a:spcBef>
                <a:spcPts val="0"/>
              </a:spcBef>
              <a:spcAft>
                <a:spcPts val="0"/>
              </a:spcAft>
              <a:buNone/>
            </a:pPr>
            <a:r>
              <a:rPr b="1" lang="en" sz="1800">
                <a:solidFill>
                  <a:srgbClr val="FF9900"/>
                </a:solidFill>
              </a:rPr>
              <a:t>In order to make this game real, the shell is designed to be affected by gravity. It will fall on to the ground finally, instead of shooting in a straight line</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a:spcBef>
                <a:spcPts val="0"/>
              </a:spcBef>
              <a:buNone/>
            </a:pPr>
            <a:r>
              <a:rPr lang="en"/>
              <a:t>Algorithm - Shell explosion</a:t>
            </a:r>
          </a:p>
        </p:txBody>
      </p:sp>
      <p:pic>
        <p:nvPicPr>
          <p:cNvPr id="260" name="Shape 260"/>
          <p:cNvPicPr preferRelativeResize="0"/>
          <p:nvPr/>
        </p:nvPicPr>
        <p:blipFill>
          <a:blip r:embed="rId3">
            <a:alphaModFix/>
          </a:blip>
          <a:stretch>
            <a:fillRect/>
          </a:stretch>
        </p:blipFill>
        <p:spPr>
          <a:xfrm>
            <a:off x="93775" y="2075913"/>
            <a:ext cx="4466700" cy="2561075"/>
          </a:xfrm>
          <a:prstGeom prst="rect">
            <a:avLst/>
          </a:prstGeom>
          <a:noFill/>
          <a:ln>
            <a:noFill/>
          </a:ln>
        </p:spPr>
      </p:pic>
      <p:sp>
        <p:nvSpPr>
          <p:cNvPr id="261" name="Shape 261"/>
          <p:cNvSpPr txBox="1"/>
          <p:nvPr/>
        </p:nvSpPr>
        <p:spPr>
          <a:xfrm>
            <a:off x="4433600" y="1789250"/>
            <a:ext cx="4540800" cy="3134400"/>
          </a:xfrm>
          <a:prstGeom prst="rect">
            <a:avLst/>
          </a:prstGeom>
          <a:noFill/>
          <a:ln>
            <a:noFill/>
          </a:ln>
        </p:spPr>
        <p:txBody>
          <a:bodyPr anchorCtr="0" anchor="t" bIns="91425" lIns="91425" rIns="91425" wrap="square" tIns="91425">
            <a:noAutofit/>
          </a:bodyPr>
          <a:lstStyle/>
          <a:p>
            <a:pPr indent="0" lvl="0" marL="0">
              <a:spcBef>
                <a:spcPts val="0"/>
              </a:spcBef>
              <a:buNone/>
            </a:pPr>
            <a:r>
              <a:rPr b="1" lang="en" sz="1800">
                <a:solidFill>
                  <a:srgbClr val="FF9900"/>
                </a:solidFill>
              </a:rPr>
              <a:t>Once the shell hits an object, it will explode. However, it will not only deal damage on that collider, instead, it will create a explosion area. Therefore, even the tank is not hit by a shell, if it is in the explosion area, it will receive damage.</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a:spcBef>
                <a:spcPts val="0"/>
              </a:spcBef>
              <a:buNone/>
            </a:pPr>
            <a:r>
              <a:rPr lang="en"/>
              <a:t>Implementation - Project Structure</a:t>
            </a:r>
          </a:p>
        </p:txBody>
      </p:sp>
      <p:sp>
        <p:nvSpPr>
          <p:cNvPr id="267" name="Shape 267"/>
          <p:cNvSpPr/>
          <p:nvPr/>
        </p:nvSpPr>
        <p:spPr>
          <a:xfrm>
            <a:off x="3388825" y="1536575"/>
            <a:ext cx="2143200" cy="882300"/>
          </a:xfrm>
          <a:prstGeom prst="roundRect">
            <a:avLst>
              <a:gd fmla="val 16667" name="adj"/>
            </a:avLst>
          </a:prstGeom>
          <a:solidFill>
            <a:srgbClr val="1155C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lang="en">
                <a:solidFill>
                  <a:srgbClr val="FFFFFF"/>
                </a:solidFill>
              </a:rPr>
              <a:t>      </a:t>
            </a:r>
            <a:r>
              <a:rPr lang="en">
                <a:solidFill>
                  <a:srgbClr val="FFFFFF"/>
                </a:solidFill>
              </a:rPr>
              <a:t>Game Manager</a:t>
            </a:r>
          </a:p>
        </p:txBody>
      </p:sp>
      <p:sp>
        <p:nvSpPr>
          <p:cNvPr id="268" name="Shape 268"/>
          <p:cNvSpPr/>
          <p:nvPr/>
        </p:nvSpPr>
        <p:spPr>
          <a:xfrm>
            <a:off x="3388825" y="3547625"/>
            <a:ext cx="2143200" cy="882300"/>
          </a:xfrm>
          <a:prstGeom prst="roundRect">
            <a:avLst>
              <a:gd fmla="val 16667" name="adj"/>
            </a:avLst>
          </a:prstGeom>
          <a:solidFill>
            <a:schemeClr val="accent4"/>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lang="en">
                <a:solidFill>
                  <a:srgbClr val="FFFFFF"/>
                </a:solidFill>
              </a:rPr>
              <a:t>       </a:t>
            </a:r>
            <a:r>
              <a:rPr lang="en">
                <a:solidFill>
                  <a:srgbClr val="FFFFFF"/>
                </a:solidFill>
              </a:rPr>
              <a:t>Tank Manager 1 </a:t>
            </a:r>
          </a:p>
        </p:txBody>
      </p:sp>
      <p:sp>
        <p:nvSpPr>
          <p:cNvPr id="269" name="Shape 269"/>
          <p:cNvSpPr/>
          <p:nvPr/>
        </p:nvSpPr>
        <p:spPr>
          <a:xfrm>
            <a:off x="6689100" y="3547625"/>
            <a:ext cx="2143200" cy="882300"/>
          </a:xfrm>
          <a:prstGeom prst="roundRect">
            <a:avLst>
              <a:gd fmla="val 16667" name="adj"/>
            </a:avLst>
          </a:prstGeom>
          <a:solidFill>
            <a:schemeClr val="accent4"/>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lang="en">
                <a:solidFill>
                  <a:srgbClr val="FFFFFF"/>
                </a:solidFill>
              </a:rPr>
              <a:t>      Tank Manager 2 </a:t>
            </a:r>
          </a:p>
        </p:txBody>
      </p:sp>
      <p:sp>
        <p:nvSpPr>
          <p:cNvPr id="270" name="Shape 270"/>
          <p:cNvSpPr/>
          <p:nvPr/>
        </p:nvSpPr>
        <p:spPr>
          <a:xfrm>
            <a:off x="552800" y="3586925"/>
            <a:ext cx="1875300" cy="803700"/>
          </a:xfrm>
          <a:prstGeom prst="roundRect">
            <a:avLst>
              <a:gd fmla="val 16667" name="adj"/>
            </a:avLst>
          </a:prstGeom>
          <a:solidFill>
            <a:schemeClr val="accent5"/>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lang="en"/>
              <a:t>            </a:t>
            </a:r>
            <a:r>
              <a:rPr lang="en">
                <a:solidFill>
                  <a:srgbClr val="FFFFFF"/>
                </a:solidFill>
              </a:rPr>
              <a:t>Map</a:t>
            </a:r>
          </a:p>
        </p:txBody>
      </p:sp>
      <p:sp>
        <p:nvSpPr>
          <p:cNvPr id="271" name="Shape 271"/>
          <p:cNvSpPr/>
          <p:nvPr/>
        </p:nvSpPr>
        <p:spPr>
          <a:xfrm>
            <a:off x="5036300" y="5065100"/>
            <a:ext cx="2384100" cy="1031400"/>
          </a:xfrm>
          <a:prstGeom prst="rect">
            <a:avLst/>
          </a:prstGeom>
          <a:solidFill>
            <a:schemeClr val="accent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lang="en">
                <a:solidFill>
                  <a:srgbClr val="FFFFFF"/>
                </a:solidFill>
              </a:rPr>
              <a:t>Keeps Track of tank health</a:t>
            </a:r>
          </a:p>
          <a:p>
            <a:pPr indent="0" lvl="0" marL="0">
              <a:spcBef>
                <a:spcPts val="0"/>
              </a:spcBef>
              <a:buNone/>
            </a:pPr>
            <a:r>
              <a:rPr lang="en">
                <a:solidFill>
                  <a:srgbClr val="FFFFFF"/>
                </a:solidFill>
              </a:rPr>
              <a:t>Enable Control</a:t>
            </a:r>
          </a:p>
          <a:p>
            <a:pPr indent="0" lvl="0" marL="0">
              <a:spcBef>
                <a:spcPts val="0"/>
              </a:spcBef>
              <a:buNone/>
            </a:pPr>
            <a:r>
              <a:rPr lang="en">
                <a:solidFill>
                  <a:srgbClr val="FFFFFF"/>
                </a:solidFill>
              </a:rPr>
              <a:t>Reset</a:t>
            </a:r>
          </a:p>
        </p:txBody>
      </p:sp>
      <p:sp>
        <p:nvSpPr>
          <p:cNvPr id="272" name="Shape 272"/>
          <p:cNvSpPr/>
          <p:nvPr/>
        </p:nvSpPr>
        <p:spPr>
          <a:xfrm>
            <a:off x="499250" y="5065100"/>
            <a:ext cx="1982400" cy="882300"/>
          </a:xfrm>
          <a:prstGeom prst="rect">
            <a:avLst/>
          </a:prstGeom>
          <a:solidFill>
            <a:schemeClr val="accent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lang="en">
                <a:solidFill>
                  <a:srgbClr val="FFFFFF"/>
                </a:solidFill>
              </a:rPr>
              <a:t>Has Info about the shape, size and all the other objects on the map</a:t>
            </a:r>
          </a:p>
        </p:txBody>
      </p:sp>
      <p:cxnSp>
        <p:nvCxnSpPr>
          <p:cNvPr id="273" name="Shape 273"/>
          <p:cNvCxnSpPr>
            <a:stCxn id="267" idx="2"/>
            <a:endCxn id="270" idx="0"/>
          </p:cNvCxnSpPr>
          <p:nvPr/>
        </p:nvCxnSpPr>
        <p:spPr>
          <a:xfrm flipH="1">
            <a:off x="1490425" y="2418875"/>
            <a:ext cx="2970000" cy="1168200"/>
          </a:xfrm>
          <a:prstGeom prst="straightConnector1">
            <a:avLst/>
          </a:prstGeom>
          <a:noFill/>
          <a:ln cap="flat" cmpd="sng" w="9525">
            <a:solidFill>
              <a:schemeClr val="dk2"/>
            </a:solidFill>
            <a:prstDash val="solid"/>
            <a:round/>
            <a:headEnd len="lg" w="lg" type="none"/>
            <a:tailEnd len="lg" w="lg" type="triangle"/>
          </a:ln>
        </p:spPr>
      </p:cxnSp>
      <p:cxnSp>
        <p:nvCxnSpPr>
          <p:cNvPr id="274" name="Shape 274"/>
          <p:cNvCxnSpPr>
            <a:stCxn id="267" idx="2"/>
            <a:endCxn id="268" idx="0"/>
          </p:cNvCxnSpPr>
          <p:nvPr/>
        </p:nvCxnSpPr>
        <p:spPr>
          <a:xfrm>
            <a:off x="4460425" y="2418875"/>
            <a:ext cx="0" cy="1128900"/>
          </a:xfrm>
          <a:prstGeom prst="straightConnector1">
            <a:avLst/>
          </a:prstGeom>
          <a:noFill/>
          <a:ln cap="flat" cmpd="sng" w="9525">
            <a:solidFill>
              <a:schemeClr val="dk2"/>
            </a:solidFill>
            <a:prstDash val="solid"/>
            <a:round/>
            <a:headEnd len="lg" w="lg" type="none"/>
            <a:tailEnd len="lg" w="lg" type="triangle"/>
          </a:ln>
        </p:spPr>
      </p:cxnSp>
      <p:cxnSp>
        <p:nvCxnSpPr>
          <p:cNvPr id="275" name="Shape 275"/>
          <p:cNvCxnSpPr>
            <a:stCxn id="267" idx="2"/>
            <a:endCxn id="269" idx="0"/>
          </p:cNvCxnSpPr>
          <p:nvPr/>
        </p:nvCxnSpPr>
        <p:spPr>
          <a:xfrm>
            <a:off x="4460425" y="2418875"/>
            <a:ext cx="3300300" cy="1128900"/>
          </a:xfrm>
          <a:prstGeom prst="straightConnector1">
            <a:avLst/>
          </a:prstGeom>
          <a:noFill/>
          <a:ln cap="flat" cmpd="sng" w="9525">
            <a:solidFill>
              <a:schemeClr val="dk2"/>
            </a:solidFill>
            <a:prstDash val="solid"/>
            <a:round/>
            <a:headEnd len="lg" w="lg" type="none"/>
            <a:tailEnd len="lg" w="lg" type="triangle"/>
          </a:ln>
        </p:spPr>
      </p:cxnSp>
      <p:cxnSp>
        <p:nvCxnSpPr>
          <p:cNvPr id="276" name="Shape 276"/>
          <p:cNvCxnSpPr>
            <a:stCxn id="270" idx="2"/>
            <a:endCxn id="272" idx="0"/>
          </p:cNvCxnSpPr>
          <p:nvPr/>
        </p:nvCxnSpPr>
        <p:spPr>
          <a:xfrm>
            <a:off x="1490450" y="4390625"/>
            <a:ext cx="0" cy="674400"/>
          </a:xfrm>
          <a:prstGeom prst="straightConnector1">
            <a:avLst/>
          </a:prstGeom>
          <a:noFill/>
          <a:ln cap="flat" cmpd="sng" w="9525">
            <a:solidFill>
              <a:schemeClr val="dk2"/>
            </a:solidFill>
            <a:prstDash val="dot"/>
            <a:round/>
            <a:headEnd len="lg" w="lg" type="none"/>
            <a:tailEnd len="lg" w="lg" type="none"/>
          </a:ln>
        </p:spPr>
      </p:cxnSp>
      <p:cxnSp>
        <p:nvCxnSpPr>
          <p:cNvPr id="277" name="Shape 277"/>
          <p:cNvCxnSpPr>
            <a:stCxn id="268" idx="2"/>
            <a:endCxn id="271" idx="0"/>
          </p:cNvCxnSpPr>
          <p:nvPr/>
        </p:nvCxnSpPr>
        <p:spPr>
          <a:xfrm>
            <a:off x="4460425" y="4429925"/>
            <a:ext cx="1767900" cy="635100"/>
          </a:xfrm>
          <a:prstGeom prst="straightConnector1">
            <a:avLst/>
          </a:prstGeom>
          <a:noFill/>
          <a:ln cap="flat" cmpd="sng" w="9525">
            <a:solidFill>
              <a:schemeClr val="dk2"/>
            </a:solidFill>
            <a:prstDash val="dot"/>
            <a:round/>
            <a:headEnd len="lg" w="lg" type="none"/>
            <a:tailEnd len="lg" w="lg" type="none"/>
          </a:ln>
        </p:spPr>
      </p:cxnSp>
      <p:cxnSp>
        <p:nvCxnSpPr>
          <p:cNvPr id="278" name="Shape 278"/>
          <p:cNvCxnSpPr>
            <a:stCxn id="269" idx="2"/>
            <a:endCxn id="271" idx="0"/>
          </p:cNvCxnSpPr>
          <p:nvPr/>
        </p:nvCxnSpPr>
        <p:spPr>
          <a:xfrm flipH="1">
            <a:off x="6228300" y="4429925"/>
            <a:ext cx="1532400" cy="635100"/>
          </a:xfrm>
          <a:prstGeom prst="straightConnector1">
            <a:avLst/>
          </a:prstGeom>
          <a:noFill/>
          <a:ln cap="flat" cmpd="sng" w="9525">
            <a:solidFill>
              <a:schemeClr val="dk2"/>
            </a:solidFill>
            <a:prstDash val="dot"/>
            <a:round/>
            <a:headEnd len="lg" w="lg" type="none"/>
            <a:tailEnd len="lg" w="lg" type="none"/>
          </a:ln>
        </p:spPr>
      </p:cxnSp>
      <p:sp>
        <p:nvSpPr>
          <p:cNvPr id="279" name="Shape 279"/>
          <p:cNvSpPr/>
          <p:nvPr/>
        </p:nvSpPr>
        <p:spPr>
          <a:xfrm>
            <a:off x="6689100" y="1536575"/>
            <a:ext cx="2143200" cy="882300"/>
          </a:xfrm>
          <a:prstGeom prst="rect">
            <a:avLst/>
          </a:prstGeom>
          <a:solidFill>
            <a:schemeClr val="accent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lang="en">
                <a:solidFill>
                  <a:srgbClr val="FFFFFF"/>
                </a:solidFill>
              </a:rPr>
              <a:t>Record</a:t>
            </a:r>
            <a:r>
              <a:rPr lang="en">
                <a:solidFill>
                  <a:srgbClr val="FFFFFF"/>
                </a:solidFill>
              </a:rPr>
              <a:t>s info about round, wins, camera, choosing map, canvas etc.</a:t>
            </a:r>
          </a:p>
        </p:txBody>
      </p:sp>
      <p:cxnSp>
        <p:nvCxnSpPr>
          <p:cNvPr id="280" name="Shape 280"/>
          <p:cNvCxnSpPr>
            <a:stCxn id="267" idx="3"/>
            <a:endCxn id="279" idx="1"/>
          </p:cNvCxnSpPr>
          <p:nvPr/>
        </p:nvCxnSpPr>
        <p:spPr>
          <a:xfrm>
            <a:off x="5532025" y="1977725"/>
            <a:ext cx="1157100" cy="0"/>
          </a:xfrm>
          <a:prstGeom prst="straightConnector1">
            <a:avLst/>
          </a:prstGeom>
          <a:noFill/>
          <a:ln cap="flat" cmpd="sng" w="9525">
            <a:solidFill>
              <a:schemeClr val="dk2"/>
            </a:solidFill>
            <a:prstDash val="dot"/>
            <a:round/>
            <a:headEnd len="lg" w="lg" type="none"/>
            <a:tailEnd len="lg" w="lg" type="none"/>
          </a:ln>
        </p:spPr>
      </p:cxnSp>
      <p:pic>
        <p:nvPicPr>
          <p:cNvPr id="281" name="Shape 281"/>
          <p:cNvPicPr preferRelativeResize="0"/>
          <p:nvPr/>
        </p:nvPicPr>
        <p:blipFill>
          <a:blip r:embed="rId3">
            <a:alphaModFix/>
          </a:blip>
          <a:stretch>
            <a:fillRect/>
          </a:stretch>
        </p:blipFill>
        <p:spPr>
          <a:xfrm>
            <a:off x="5450" y="1198100"/>
            <a:ext cx="2970000" cy="155925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a:spcBef>
                <a:spcPts val="0"/>
              </a:spcBef>
              <a:buNone/>
            </a:pPr>
            <a:r>
              <a:rPr lang="en"/>
              <a:t>Implementation - Code example</a:t>
            </a:r>
          </a:p>
        </p:txBody>
      </p:sp>
      <p:pic>
        <p:nvPicPr>
          <p:cNvPr id="287" name="Shape 287"/>
          <p:cNvPicPr preferRelativeResize="0"/>
          <p:nvPr/>
        </p:nvPicPr>
        <p:blipFill>
          <a:blip r:embed="rId3">
            <a:alphaModFix/>
          </a:blip>
          <a:stretch>
            <a:fillRect/>
          </a:stretch>
        </p:blipFill>
        <p:spPr>
          <a:xfrm>
            <a:off x="455425" y="4073325"/>
            <a:ext cx="5983724" cy="2399875"/>
          </a:xfrm>
          <a:prstGeom prst="rect">
            <a:avLst/>
          </a:prstGeom>
          <a:noFill/>
          <a:ln>
            <a:noFill/>
          </a:ln>
        </p:spPr>
      </p:pic>
      <p:sp>
        <p:nvSpPr>
          <p:cNvPr id="288" name="Shape 288"/>
          <p:cNvSpPr txBox="1"/>
          <p:nvPr/>
        </p:nvSpPr>
        <p:spPr>
          <a:xfrm>
            <a:off x="468800" y="1253475"/>
            <a:ext cx="3589800" cy="522300"/>
          </a:xfrm>
          <a:prstGeom prst="rect">
            <a:avLst/>
          </a:prstGeom>
          <a:noFill/>
          <a:ln>
            <a:noFill/>
          </a:ln>
        </p:spPr>
        <p:txBody>
          <a:bodyPr anchorCtr="0" anchor="t" bIns="91425" lIns="91425" rIns="91425" wrap="square" tIns="91425">
            <a:noAutofit/>
          </a:bodyPr>
          <a:lstStyle/>
          <a:p>
            <a:pPr indent="0" lvl="0" marL="0">
              <a:spcBef>
                <a:spcPts val="0"/>
              </a:spcBef>
              <a:buNone/>
            </a:pPr>
            <a:r>
              <a:rPr b="1" lang="en" sz="1800">
                <a:solidFill>
                  <a:schemeClr val="accent4"/>
                </a:solidFill>
              </a:rPr>
              <a:t>GameManage.cs</a:t>
            </a:r>
          </a:p>
          <a:p>
            <a:pPr indent="0" lvl="0" marL="0">
              <a:spcBef>
                <a:spcPts val="0"/>
              </a:spcBef>
              <a:buNone/>
            </a:pPr>
            <a:r>
              <a:rPr b="1" lang="en" sz="1800">
                <a:solidFill>
                  <a:schemeClr val="accent4"/>
                </a:solidFill>
              </a:rPr>
              <a:t>	Initialize tanks</a:t>
            </a:r>
          </a:p>
        </p:txBody>
      </p:sp>
      <p:sp>
        <p:nvSpPr>
          <p:cNvPr id="289" name="Shape 289"/>
          <p:cNvSpPr txBox="1"/>
          <p:nvPr/>
        </p:nvSpPr>
        <p:spPr>
          <a:xfrm>
            <a:off x="455425" y="3611850"/>
            <a:ext cx="5424900" cy="333600"/>
          </a:xfrm>
          <a:prstGeom prst="rect">
            <a:avLst/>
          </a:prstGeom>
          <a:noFill/>
          <a:ln>
            <a:noFill/>
          </a:ln>
        </p:spPr>
        <p:txBody>
          <a:bodyPr anchorCtr="0" anchor="t" bIns="91425" lIns="91425" rIns="91425" wrap="square" tIns="91425">
            <a:noAutofit/>
          </a:bodyPr>
          <a:lstStyle/>
          <a:p>
            <a:pPr indent="0" lvl="0" marL="0">
              <a:spcBef>
                <a:spcPts val="0"/>
              </a:spcBef>
              <a:buNone/>
            </a:pPr>
            <a:r>
              <a:rPr b="1" lang="en" sz="1800">
                <a:solidFill>
                  <a:schemeClr val="accent4"/>
                </a:solidFill>
              </a:rPr>
              <a:t>	Enabling control and updating health bar</a:t>
            </a:r>
          </a:p>
        </p:txBody>
      </p:sp>
      <p:pic>
        <p:nvPicPr>
          <p:cNvPr id="290" name="Shape 290"/>
          <p:cNvPicPr preferRelativeResize="0"/>
          <p:nvPr/>
        </p:nvPicPr>
        <p:blipFill>
          <a:blip r:embed="rId4">
            <a:alphaModFix/>
          </a:blip>
          <a:stretch>
            <a:fillRect/>
          </a:stretch>
        </p:blipFill>
        <p:spPr>
          <a:xfrm>
            <a:off x="468800" y="1964587"/>
            <a:ext cx="6964264" cy="1680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type="title"/>
          </p:nvPr>
        </p:nvSpPr>
        <p:spPr>
          <a:xfrm>
            <a:off x="150600" y="112975"/>
            <a:ext cx="8915700" cy="646800"/>
          </a:xfrm>
          <a:prstGeom prst="rect">
            <a:avLst/>
          </a:prstGeom>
          <a:solidFill>
            <a:srgbClr val="F3F3F3"/>
          </a:solidFill>
        </p:spPr>
        <p:txBody>
          <a:bodyPr anchorCtr="0" anchor="t" bIns="91425" lIns="91425" rIns="91425" wrap="square" tIns="91425">
            <a:noAutofit/>
          </a:bodyPr>
          <a:lstStyle/>
          <a:p>
            <a:pPr indent="0" lvl="0" marL="0">
              <a:spcBef>
                <a:spcPts val="0"/>
              </a:spcBef>
              <a:buNone/>
            </a:pPr>
            <a:r>
              <a:rPr lang="en"/>
              <a:t>Demo</a:t>
            </a:r>
          </a:p>
        </p:txBody>
      </p:sp>
      <p:sp>
        <p:nvSpPr>
          <p:cNvPr id="296" name="Shape 296" title="FinalDemo.mov">
            <a:hlinkClick r:id="rId3"/>
          </p:cNvPr>
          <p:cNvSpPr/>
          <p:nvPr/>
        </p:nvSpPr>
        <p:spPr>
          <a:xfrm>
            <a:off x="626312" y="759775"/>
            <a:ext cx="7964288" cy="5973200"/>
          </a:xfrm>
          <a:prstGeom prst="rect">
            <a:avLst/>
          </a:prstGeom>
          <a:blipFill>
            <a:blip r:embed="rId4">
              <a:alphaModFix/>
            </a:blip>
            <a:stretch>
              <a:fillRect/>
            </a:stretch>
          </a:blipFill>
          <a:ln>
            <a:noFill/>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Testing</a:t>
            </a:r>
          </a:p>
        </p:txBody>
      </p:sp>
      <p:sp>
        <p:nvSpPr>
          <p:cNvPr id="302" name="Shape 302"/>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0" lvl="0" marL="0">
              <a:spcBef>
                <a:spcPts val="0"/>
              </a:spcBef>
              <a:buNone/>
            </a:pPr>
            <a:r>
              <a:rPr lang="en" sz="2400"/>
              <a:t>We conduct three kinds of testing:</a:t>
            </a:r>
          </a:p>
          <a:p>
            <a:pPr indent="0" lvl="0" marL="0">
              <a:spcBef>
                <a:spcPts val="0"/>
              </a:spcBef>
              <a:buNone/>
            </a:pPr>
            <a:r>
              <a:rPr lang="en"/>
              <a:t>-	U</a:t>
            </a:r>
            <a:r>
              <a:rPr lang="en"/>
              <a:t>nit test</a:t>
            </a:r>
          </a:p>
          <a:p>
            <a:pPr indent="0" lvl="0" marL="0">
              <a:spcBef>
                <a:spcPts val="0"/>
              </a:spcBef>
              <a:buNone/>
            </a:pPr>
            <a:r>
              <a:rPr lang="en"/>
              <a:t>-	System test</a:t>
            </a:r>
          </a:p>
          <a:p>
            <a:pPr indent="0" lvl="0" marL="0" rtl="0">
              <a:spcBef>
                <a:spcPts val="0"/>
              </a:spcBef>
              <a:buNone/>
            </a:pPr>
            <a:r>
              <a:rPr lang="en"/>
              <a:t>-	Acceptance test</a:t>
            </a:r>
            <a:r>
              <a:rPr lang="en"/>
              <a:t> </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a:spcBef>
                <a:spcPts val="0"/>
              </a:spcBef>
              <a:buNone/>
            </a:pPr>
            <a:r>
              <a:rPr lang="en"/>
              <a:t>Motivation</a:t>
            </a:r>
          </a:p>
        </p:txBody>
      </p:sp>
      <p:sp>
        <p:nvSpPr>
          <p:cNvPr id="85" name="Shape 85"/>
          <p:cNvSpPr txBox="1"/>
          <p:nvPr>
            <p:ph idx="1" type="body"/>
          </p:nvPr>
        </p:nvSpPr>
        <p:spPr>
          <a:xfrm>
            <a:off x="311700" y="1652151"/>
            <a:ext cx="8520600" cy="4128300"/>
          </a:xfrm>
          <a:prstGeom prst="rect">
            <a:avLst/>
          </a:prstGeom>
        </p:spPr>
        <p:txBody>
          <a:bodyPr anchorCtr="0" anchor="t" bIns="91425" lIns="91425" rIns="91425" wrap="square" tIns="91425">
            <a:noAutofit/>
          </a:bodyPr>
          <a:lstStyle/>
          <a:p>
            <a:pPr indent="0" lvl="0" marL="0" rtl="0">
              <a:spcBef>
                <a:spcPts val="0"/>
              </a:spcBef>
              <a:buNone/>
            </a:pPr>
            <a:r>
              <a:rPr lang="en" sz="2400"/>
              <a:t>2.5D local multiplayer tank fighting game</a:t>
            </a:r>
          </a:p>
          <a:p>
            <a:pPr indent="0" lvl="0" marL="0" rtl="0">
              <a:lnSpc>
                <a:spcPct val="115000"/>
              </a:lnSpc>
              <a:spcBef>
                <a:spcPts val="0"/>
              </a:spcBef>
              <a:spcAft>
                <a:spcPts val="0"/>
              </a:spcAft>
              <a:buNone/>
            </a:pPr>
            <a:r>
              <a:rPr lang="en">
                <a:solidFill>
                  <a:srgbClr val="000000"/>
                </a:solidFill>
                <a:latin typeface="Arial"/>
                <a:ea typeface="Arial"/>
                <a:cs typeface="Arial"/>
                <a:sym typeface="Arial"/>
              </a:rPr>
              <a:t>We don’t see any recent 2.5D tank game has this vintage play mode that is fun to play with friends sitting side-by-side. It’s a fantastic play mode that you can have fun with family and friends in a party, so we decided to make our own. </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Testing - Unit test</a:t>
            </a:r>
          </a:p>
        </p:txBody>
      </p:sp>
      <p:sp>
        <p:nvSpPr>
          <p:cNvPr id="308" name="Shape 308"/>
          <p:cNvSpPr txBox="1"/>
          <p:nvPr>
            <p:ph idx="1" type="body"/>
          </p:nvPr>
        </p:nvSpPr>
        <p:spPr>
          <a:xfrm>
            <a:off x="311700" y="1688425"/>
            <a:ext cx="5601900" cy="4403700"/>
          </a:xfrm>
          <a:prstGeom prst="rect">
            <a:avLst/>
          </a:prstGeom>
        </p:spPr>
        <p:txBody>
          <a:bodyPr anchorCtr="0" anchor="t" bIns="91425" lIns="91425" rIns="91425" wrap="square" tIns="91425">
            <a:noAutofit/>
          </a:bodyPr>
          <a:lstStyle/>
          <a:p>
            <a:pPr indent="0" lvl="0" marL="0">
              <a:spcBef>
                <a:spcPts val="0"/>
              </a:spcBef>
              <a:buNone/>
            </a:pPr>
            <a:r>
              <a:rPr lang="en"/>
              <a:t>We have 14 unit tests to test tank movement, shell explosion, tank health and tank shooting function.</a:t>
            </a:r>
          </a:p>
          <a:p>
            <a:pPr indent="0" lvl="0" marL="0">
              <a:spcBef>
                <a:spcPts val="0"/>
              </a:spcBef>
              <a:buNone/>
            </a:pPr>
            <a:r>
              <a:rPr lang="en"/>
              <a:t>Pass 14/14.</a:t>
            </a:r>
          </a:p>
          <a:p>
            <a:pPr indent="0" lvl="0" marL="0">
              <a:spcBef>
                <a:spcPts val="0"/>
              </a:spcBef>
              <a:buNone/>
            </a:pPr>
            <a:r>
              <a:t/>
            </a:r>
            <a:endParaRPr/>
          </a:p>
          <a:p>
            <a:pPr indent="0" lvl="0" marL="0">
              <a:spcBef>
                <a:spcPts val="0"/>
              </a:spcBef>
              <a:buNone/>
            </a:pPr>
            <a:r>
              <a:rPr b="1" lang="en"/>
              <a:t>Test coverage</a:t>
            </a:r>
            <a:r>
              <a:rPr lang="en"/>
              <a:t>:</a:t>
            </a:r>
          </a:p>
          <a:p>
            <a:pPr indent="0" lvl="0" marL="0" rtl="0">
              <a:spcBef>
                <a:spcPts val="0"/>
              </a:spcBef>
              <a:buNone/>
            </a:pPr>
            <a:r>
              <a:t/>
            </a:r>
            <a:endParaRPr/>
          </a:p>
        </p:txBody>
      </p:sp>
      <p:pic>
        <p:nvPicPr>
          <p:cNvPr id="309" name="Shape 309"/>
          <p:cNvPicPr preferRelativeResize="0"/>
          <p:nvPr/>
        </p:nvPicPr>
        <p:blipFill>
          <a:blip r:embed="rId3">
            <a:alphaModFix/>
          </a:blip>
          <a:stretch>
            <a:fillRect/>
          </a:stretch>
        </p:blipFill>
        <p:spPr>
          <a:xfrm>
            <a:off x="6051300" y="1093448"/>
            <a:ext cx="2497776" cy="3779726"/>
          </a:xfrm>
          <a:prstGeom prst="rect">
            <a:avLst/>
          </a:prstGeom>
          <a:noFill/>
          <a:ln>
            <a:noFill/>
          </a:ln>
        </p:spPr>
      </p:pic>
      <p:graphicFrame>
        <p:nvGraphicFramePr>
          <p:cNvPr id="310" name="Shape 310"/>
          <p:cNvGraphicFramePr/>
          <p:nvPr/>
        </p:nvGraphicFramePr>
        <p:xfrm>
          <a:off x="391300" y="4074650"/>
          <a:ext cx="3000000" cy="3000000"/>
        </p:xfrm>
        <a:graphic>
          <a:graphicData uri="http://schemas.openxmlformats.org/drawingml/2006/table">
            <a:tbl>
              <a:tblPr>
                <a:noFill/>
                <a:tableStyleId>{0C1F138D-55FD-4F7D-9AD8-920888D0B529}</a:tableStyleId>
              </a:tblPr>
              <a:tblGrid>
                <a:gridCol w="2377250"/>
                <a:gridCol w="2897450"/>
              </a:tblGrid>
              <a:tr h="392425">
                <a:tc>
                  <a:txBody>
                    <a:bodyPr>
                      <a:noAutofit/>
                    </a:bodyPr>
                    <a:lstStyle/>
                    <a:p>
                      <a:pPr indent="0" lvl="0" marL="0">
                        <a:spcBef>
                          <a:spcPts val="0"/>
                        </a:spcBef>
                        <a:buNone/>
                      </a:pPr>
                      <a:r>
                        <a:rPr lang="en"/>
                        <a:t>Statement Coverage</a:t>
                      </a:r>
                    </a:p>
                  </a:txBody>
                  <a:tcPr marT="91425" marB="91425" marR="91425" marL="91425"/>
                </a:tc>
                <a:tc>
                  <a:txBody>
                    <a:bodyPr>
                      <a:noAutofit/>
                    </a:bodyPr>
                    <a:lstStyle/>
                    <a:p>
                      <a:pPr indent="0" lvl="0" marL="0">
                        <a:spcBef>
                          <a:spcPts val="0"/>
                        </a:spcBef>
                        <a:buNone/>
                      </a:pPr>
                      <a:r>
                        <a:rPr lang="en"/>
                        <a:t>93.8%</a:t>
                      </a:r>
                    </a:p>
                  </a:txBody>
                  <a:tcPr marT="91425" marB="91425" marR="91425" marL="91425"/>
                </a:tc>
              </a:tr>
              <a:tr h="406100">
                <a:tc>
                  <a:txBody>
                    <a:bodyPr>
                      <a:noAutofit/>
                    </a:bodyPr>
                    <a:lstStyle/>
                    <a:p>
                      <a:pPr indent="0" lvl="0" marL="0">
                        <a:spcBef>
                          <a:spcPts val="0"/>
                        </a:spcBef>
                        <a:buNone/>
                      </a:pPr>
                      <a:r>
                        <a:rPr lang="en"/>
                        <a:t>Branch Coverage </a:t>
                      </a:r>
                    </a:p>
                  </a:txBody>
                  <a:tcPr marT="91425" marB="91425" marR="91425" marL="91425"/>
                </a:tc>
                <a:tc>
                  <a:txBody>
                    <a:bodyPr>
                      <a:noAutofit/>
                    </a:bodyPr>
                    <a:lstStyle/>
                    <a:p>
                      <a:pPr indent="0" lvl="0" marL="0">
                        <a:spcBef>
                          <a:spcPts val="0"/>
                        </a:spcBef>
                        <a:buNone/>
                      </a:pPr>
                      <a:r>
                        <a:rPr lang="en"/>
                        <a:t>100%</a:t>
                      </a: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Testing - System test</a:t>
            </a:r>
          </a:p>
        </p:txBody>
      </p:sp>
      <p:sp>
        <p:nvSpPr>
          <p:cNvPr id="316" name="Shape 316"/>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0" lvl="0" marL="0" rtl="0">
              <a:spcBef>
                <a:spcPts val="0"/>
              </a:spcBef>
              <a:buNone/>
            </a:pPr>
            <a:r>
              <a:rPr b="1" lang="en"/>
              <a:t>We conducted system tests on the complete, integrated game to evaluate the compliance with its specified functional and non-functional requirements.</a:t>
            </a:r>
          </a:p>
          <a:p>
            <a:pPr indent="0" lvl="0" marL="0" rtl="0">
              <a:spcBef>
                <a:spcPts val="0"/>
              </a:spcBef>
              <a:buNone/>
            </a:pPr>
            <a:r>
              <a:rPr lang="en"/>
              <a:t>Each player can pause, restart or quit the game during the game.</a:t>
            </a:r>
          </a:p>
          <a:p>
            <a:pPr indent="-69850" lvl="0" marL="0" marR="0" rtl="0" algn="l">
              <a:lnSpc>
                <a:spcPct val="115000"/>
              </a:lnSpc>
              <a:spcBef>
                <a:spcPts val="0"/>
              </a:spcBef>
              <a:spcAft>
                <a:spcPts val="1600"/>
              </a:spcAft>
              <a:buClr>
                <a:srgbClr val="000000"/>
              </a:buClr>
              <a:buSzPts val="1100"/>
              <a:buFont typeface="Arial"/>
              <a:buNone/>
            </a:pPr>
            <a:r>
              <a:rPr lang="en"/>
              <a:t>The two players can choose one map out of three.</a:t>
            </a:r>
          </a:p>
          <a:p>
            <a:pPr indent="-69850" lvl="0" marL="0" marR="0" rtl="0" algn="l">
              <a:lnSpc>
                <a:spcPct val="115000"/>
              </a:lnSpc>
              <a:spcBef>
                <a:spcPts val="0"/>
              </a:spcBef>
              <a:spcAft>
                <a:spcPts val="1600"/>
              </a:spcAft>
              <a:buClr>
                <a:srgbClr val="000000"/>
              </a:buClr>
              <a:buSzPts val="1100"/>
              <a:buFont typeface="Arial"/>
              <a:buNone/>
            </a:pPr>
            <a:r>
              <a:rPr lang="en"/>
              <a:t>Both of the players can make the tank move left, right, up or down.</a:t>
            </a:r>
          </a:p>
          <a:p>
            <a:pPr indent="-69850" lvl="0" marL="0" marR="0" rtl="0" algn="l">
              <a:lnSpc>
                <a:spcPct val="115000"/>
              </a:lnSpc>
              <a:spcBef>
                <a:spcPts val="0"/>
              </a:spcBef>
              <a:spcAft>
                <a:spcPts val="1600"/>
              </a:spcAft>
              <a:buClr>
                <a:srgbClr val="000000"/>
              </a:buClr>
              <a:buSzPts val="1100"/>
              <a:buFont typeface="Arial"/>
              <a:buNone/>
            </a:pPr>
            <a:r>
              <a:rPr lang="en"/>
              <a:t>...</a:t>
            </a:r>
          </a:p>
          <a:p>
            <a:pPr indent="-69850" lvl="0" marL="0" marR="0" rtl="0" algn="l">
              <a:lnSpc>
                <a:spcPct val="115000"/>
              </a:lnSpc>
              <a:spcBef>
                <a:spcPts val="0"/>
              </a:spcBef>
              <a:spcAft>
                <a:spcPts val="1600"/>
              </a:spcAft>
              <a:buClr>
                <a:srgbClr val="000000"/>
              </a:buClr>
              <a:buSzPts val="1100"/>
              <a:buFont typeface="Arial"/>
              <a:buNone/>
            </a:pPr>
            <a:r>
              <a:rPr lang="en"/>
              <a:t>To make sure map size is reasonable, the tank should be able to move across the tank within 20 seconds.</a:t>
            </a:r>
          </a:p>
          <a:p>
            <a:pPr indent="-69850" lvl="0" marL="0" marR="0" rtl="0" algn="l">
              <a:lnSpc>
                <a:spcPct val="115000"/>
              </a:lnSpc>
              <a:spcBef>
                <a:spcPts val="0"/>
              </a:spcBef>
              <a:spcAft>
                <a:spcPts val="1600"/>
              </a:spcAft>
              <a:buClr>
                <a:srgbClr val="000000"/>
              </a:buClr>
              <a:buSzPts val="1100"/>
              <a:buFont typeface="Arial"/>
              <a:buNone/>
            </a:pPr>
            <a:r>
              <a:rPr lang="en"/>
              <a:t>Detailed game instructions.</a:t>
            </a:r>
          </a:p>
          <a:p>
            <a:pPr indent="-69850" lvl="0" marL="0" marR="0" rtl="0" algn="l">
              <a:lnSpc>
                <a:spcPct val="115000"/>
              </a:lnSpc>
              <a:spcBef>
                <a:spcPts val="0"/>
              </a:spcBef>
              <a:spcAft>
                <a:spcPts val="1600"/>
              </a:spcAft>
              <a:buClr>
                <a:srgbClr val="000000"/>
              </a:buClr>
              <a:buSzPts val="1100"/>
              <a:buFont typeface="Arial"/>
              <a:buNone/>
            </a:pPr>
            <a:r>
              <a:t/>
            </a:r>
            <a:endParaRPr>
              <a:solidFill>
                <a:srgbClr val="000000"/>
              </a:solidFill>
              <a:latin typeface="Arial"/>
              <a:ea typeface="Arial"/>
              <a:cs typeface="Arial"/>
              <a:sym typeface="Arial"/>
            </a:endParaRPr>
          </a:p>
          <a:p>
            <a:pPr indent="0" lvl="0" marL="0" rtl="0">
              <a:spcBef>
                <a:spcPts val="0"/>
              </a:spcBef>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Shape 321"/>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Testing - Test case example</a:t>
            </a:r>
          </a:p>
        </p:txBody>
      </p:sp>
      <p:sp>
        <p:nvSpPr>
          <p:cNvPr id="322" name="Shape 322"/>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69850" lvl="0" marL="0" marR="0" rtl="0" algn="l">
              <a:lnSpc>
                <a:spcPct val="115000"/>
              </a:lnSpc>
              <a:spcBef>
                <a:spcPts val="0"/>
              </a:spcBef>
              <a:spcAft>
                <a:spcPts val="1600"/>
              </a:spcAft>
              <a:buClr>
                <a:srgbClr val="000000"/>
              </a:buClr>
              <a:buSzPts val="1100"/>
              <a:buFont typeface="Arial"/>
              <a:buNone/>
            </a:pPr>
            <a:r>
              <a:rPr lang="en"/>
              <a:t>Tank will have areas(mountains, etc) where cannot move through. </a:t>
            </a:r>
          </a:p>
          <a:p>
            <a:pPr indent="-69850" lvl="0" marL="0" marR="0" rtl="0" algn="l">
              <a:lnSpc>
                <a:spcPct val="115000"/>
              </a:lnSpc>
              <a:spcBef>
                <a:spcPts val="0"/>
              </a:spcBef>
              <a:spcAft>
                <a:spcPts val="1600"/>
              </a:spcAft>
              <a:buClr>
                <a:srgbClr val="000000"/>
              </a:buClr>
              <a:buSzPts val="1100"/>
              <a:buFont typeface="Arial"/>
              <a:buNone/>
            </a:pPr>
            <a:r>
              <a:t/>
            </a:r>
            <a:endParaRPr/>
          </a:p>
          <a:p>
            <a:pPr indent="-69850" lvl="0" marL="0" marR="0" rtl="0" algn="l">
              <a:lnSpc>
                <a:spcPct val="115000"/>
              </a:lnSpc>
              <a:spcBef>
                <a:spcPts val="0"/>
              </a:spcBef>
              <a:spcAft>
                <a:spcPts val="1600"/>
              </a:spcAft>
              <a:buClr>
                <a:srgbClr val="000000"/>
              </a:buClr>
              <a:buSzPts val="1100"/>
              <a:buFont typeface="Arial"/>
              <a:buNone/>
            </a:pPr>
            <a:r>
              <a:t/>
            </a:r>
            <a:endParaRPr/>
          </a:p>
        </p:txBody>
      </p:sp>
      <p:graphicFrame>
        <p:nvGraphicFramePr>
          <p:cNvPr id="323" name="Shape 323"/>
          <p:cNvGraphicFramePr/>
          <p:nvPr/>
        </p:nvGraphicFramePr>
        <p:xfrm>
          <a:off x="384400" y="2262050"/>
          <a:ext cx="3000000" cy="3000000"/>
        </p:xfrm>
        <a:graphic>
          <a:graphicData uri="http://schemas.openxmlformats.org/drawingml/2006/table">
            <a:tbl>
              <a:tblPr>
                <a:noFill/>
                <a:tableStyleId>{0C1F138D-55FD-4F7D-9AD8-920888D0B529}</a:tableStyleId>
              </a:tblPr>
              <a:tblGrid>
                <a:gridCol w="1264600"/>
                <a:gridCol w="2602200"/>
                <a:gridCol w="2859575"/>
                <a:gridCol w="1721525"/>
              </a:tblGrid>
              <a:tr h="820600">
                <a:tc>
                  <a:txBody>
                    <a:bodyPr>
                      <a:noAutofit/>
                    </a:bodyPr>
                    <a:lstStyle/>
                    <a:p>
                      <a:pPr indent="0" lvl="0" marL="0" marR="0" rtl="0" algn="l">
                        <a:lnSpc>
                          <a:spcPct val="115000"/>
                        </a:lnSpc>
                        <a:spcBef>
                          <a:spcPts val="0"/>
                        </a:spcBef>
                        <a:spcAft>
                          <a:spcPts val="0"/>
                        </a:spcAft>
                        <a:buNone/>
                      </a:pPr>
                      <a:r>
                        <a:rPr lang="en" sz="1700">
                          <a:latin typeface="Calibri"/>
                          <a:ea typeface="Calibri"/>
                          <a:cs typeface="Calibri"/>
                          <a:sym typeface="Calibri"/>
                        </a:rPr>
                        <a:t>Test item</a:t>
                      </a:r>
                    </a:p>
                  </a:txBody>
                  <a:tcPr marT="91425" marB="91425" marR="91425" marL="91425"/>
                </a:tc>
                <a:tc>
                  <a:txBody>
                    <a:bodyPr>
                      <a:noAutofit/>
                    </a:bodyPr>
                    <a:lstStyle/>
                    <a:p>
                      <a:pPr indent="0" lvl="0" marL="0" marR="0" rtl="0" algn="l">
                        <a:lnSpc>
                          <a:spcPct val="115000"/>
                        </a:lnSpc>
                        <a:spcBef>
                          <a:spcPts val="0"/>
                        </a:spcBef>
                        <a:spcAft>
                          <a:spcPts val="0"/>
                        </a:spcAft>
                        <a:buNone/>
                      </a:pPr>
                      <a:r>
                        <a:rPr lang="en" sz="1700">
                          <a:latin typeface="Calibri"/>
                          <a:ea typeface="Calibri"/>
                          <a:cs typeface="Calibri"/>
                          <a:sym typeface="Calibri"/>
                        </a:rPr>
                        <a:t>Precondition</a:t>
                      </a:r>
                    </a:p>
                  </a:txBody>
                  <a:tcPr marT="91425" marB="91425" marR="91425" marL="91425"/>
                </a:tc>
                <a:tc>
                  <a:txBody>
                    <a:bodyPr>
                      <a:noAutofit/>
                    </a:bodyPr>
                    <a:lstStyle/>
                    <a:p>
                      <a:pPr indent="0" lvl="0" marL="0" marR="0" rtl="0" algn="l">
                        <a:lnSpc>
                          <a:spcPct val="115000"/>
                        </a:lnSpc>
                        <a:spcBef>
                          <a:spcPts val="0"/>
                        </a:spcBef>
                        <a:spcAft>
                          <a:spcPts val="0"/>
                        </a:spcAft>
                        <a:buNone/>
                      </a:pPr>
                      <a:r>
                        <a:rPr lang="en" sz="1700">
                          <a:latin typeface="Calibri"/>
                          <a:ea typeface="Calibri"/>
                          <a:cs typeface="Calibri"/>
                          <a:sym typeface="Calibri"/>
                        </a:rPr>
                        <a:t>Test Steps</a:t>
                      </a:r>
                    </a:p>
                  </a:txBody>
                  <a:tcPr marT="91425" marB="91425" marR="91425" marL="91425"/>
                </a:tc>
                <a:tc>
                  <a:txBody>
                    <a:bodyPr>
                      <a:noAutofit/>
                    </a:bodyPr>
                    <a:lstStyle/>
                    <a:p>
                      <a:pPr indent="0" lvl="0" marL="0" marR="0" rtl="0" algn="l">
                        <a:lnSpc>
                          <a:spcPct val="115000"/>
                        </a:lnSpc>
                        <a:spcBef>
                          <a:spcPts val="0"/>
                        </a:spcBef>
                        <a:spcAft>
                          <a:spcPts val="0"/>
                        </a:spcAft>
                        <a:buNone/>
                      </a:pPr>
                      <a:r>
                        <a:rPr lang="en" sz="1700">
                          <a:latin typeface="Calibri"/>
                          <a:ea typeface="Calibri"/>
                          <a:cs typeface="Calibri"/>
                          <a:sym typeface="Calibri"/>
                        </a:rPr>
                        <a:t>Postcondition</a:t>
                      </a:r>
                    </a:p>
                  </a:txBody>
                  <a:tcPr marT="91425" marB="91425" marR="91425" marL="91425"/>
                </a:tc>
              </a:tr>
              <a:tr h="1268125">
                <a:tc>
                  <a:txBody>
                    <a:bodyPr>
                      <a:noAutofit/>
                    </a:bodyPr>
                    <a:lstStyle/>
                    <a:p>
                      <a:pPr indent="0" lvl="0" marL="0" marR="0" rtl="0" algn="l">
                        <a:lnSpc>
                          <a:spcPct val="115000"/>
                        </a:lnSpc>
                        <a:spcBef>
                          <a:spcPts val="0"/>
                        </a:spcBef>
                        <a:spcAft>
                          <a:spcPts val="0"/>
                        </a:spcAft>
                        <a:buNone/>
                      </a:pPr>
                      <a:r>
                        <a:rPr lang="en" sz="1700">
                          <a:latin typeface="Calibri"/>
                          <a:ea typeface="Calibri"/>
                          <a:cs typeface="Calibri"/>
                          <a:sym typeface="Calibri"/>
                        </a:rPr>
                        <a:t>Restricted areas</a:t>
                      </a:r>
                    </a:p>
                  </a:txBody>
                  <a:tcPr marT="91425" marB="91425" marR="91425" marL="91425"/>
                </a:tc>
                <a:tc>
                  <a:txBody>
                    <a:bodyPr>
                      <a:noAutofit/>
                    </a:bodyPr>
                    <a:lstStyle/>
                    <a:p>
                      <a:pPr indent="0" lvl="0" marL="0" marR="0" rtl="0" algn="l">
                        <a:lnSpc>
                          <a:spcPct val="115000"/>
                        </a:lnSpc>
                        <a:spcBef>
                          <a:spcPts val="0"/>
                        </a:spcBef>
                        <a:spcAft>
                          <a:spcPts val="0"/>
                        </a:spcAft>
                        <a:buNone/>
                      </a:pPr>
                      <a:r>
                        <a:rPr lang="en" sz="1700">
                          <a:latin typeface="Calibri"/>
                          <a:ea typeface="Calibri"/>
                          <a:cs typeface="Calibri"/>
                          <a:sym typeface="Calibri"/>
                        </a:rPr>
                        <a:t>The map has outlined its border.</a:t>
                      </a:r>
                    </a:p>
                    <a:p>
                      <a:pPr indent="0" lvl="0" marL="0" marR="0" rtl="0" algn="l">
                        <a:lnSpc>
                          <a:spcPct val="115000"/>
                        </a:lnSpc>
                        <a:spcBef>
                          <a:spcPts val="0"/>
                        </a:spcBef>
                        <a:spcAft>
                          <a:spcPts val="0"/>
                        </a:spcAft>
                        <a:buNone/>
                      </a:pPr>
                      <a:r>
                        <a:t/>
                      </a:r>
                      <a:endParaRPr sz="1700">
                        <a:latin typeface="Calibri"/>
                        <a:ea typeface="Calibri"/>
                        <a:cs typeface="Calibri"/>
                        <a:sym typeface="Calibri"/>
                      </a:endParaRPr>
                    </a:p>
                    <a:p>
                      <a:pPr indent="0" lvl="0" marL="0" marR="0" rtl="0" algn="l">
                        <a:lnSpc>
                          <a:spcPct val="115000"/>
                        </a:lnSpc>
                        <a:spcBef>
                          <a:spcPts val="0"/>
                        </a:spcBef>
                        <a:spcAft>
                          <a:spcPts val="0"/>
                        </a:spcAft>
                        <a:buNone/>
                      </a:pPr>
                      <a:r>
                        <a:t/>
                      </a:r>
                      <a:endParaRPr sz="1700">
                        <a:latin typeface="Calibri"/>
                        <a:ea typeface="Calibri"/>
                        <a:cs typeface="Calibri"/>
                        <a:sym typeface="Calibri"/>
                      </a:endParaRPr>
                    </a:p>
                  </a:txBody>
                  <a:tcPr marT="91425" marB="91425" marR="91425" marL="91425"/>
                </a:tc>
                <a:tc>
                  <a:txBody>
                    <a:bodyPr>
                      <a:noAutofit/>
                    </a:bodyPr>
                    <a:lstStyle/>
                    <a:p>
                      <a:pPr indent="0" lvl="0" marL="0" marR="0" rtl="0" algn="l">
                        <a:lnSpc>
                          <a:spcPct val="115000"/>
                        </a:lnSpc>
                        <a:spcBef>
                          <a:spcPts val="0"/>
                        </a:spcBef>
                        <a:spcAft>
                          <a:spcPts val="0"/>
                        </a:spcAft>
                        <a:buNone/>
                      </a:pPr>
                      <a:r>
                        <a:rPr lang="en" sz="1700">
                          <a:latin typeface="Calibri"/>
                          <a:ea typeface="Calibri"/>
                          <a:cs typeface="Calibri"/>
                          <a:sym typeface="Calibri"/>
                        </a:rPr>
                        <a:t>1. Control tank A.</a:t>
                      </a:r>
                    </a:p>
                    <a:p>
                      <a:pPr indent="0" lvl="0" marL="0" marR="0" rtl="0" algn="l">
                        <a:lnSpc>
                          <a:spcPct val="115000"/>
                        </a:lnSpc>
                        <a:spcBef>
                          <a:spcPts val="0"/>
                        </a:spcBef>
                        <a:spcAft>
                          <a:spcPts val="0"/>
                        </a:spcAft>
                        <a:buNone/>
                      </a:pPr>
                      <a:r>
                        <a:rPr lang="en" sz="1700">
                          <a:latin typeface="Calibri"/>
                          <a:ea typeface="Calibri"/>
                          <a:cs typeface="Calibri"/>
                          <a:sym typeface="Calibri"/>
                        </a:rPr>
                        <a:t>2. Try to make it move across the border of the map.</a:t>
                      </a:r>
                    </a:p>
                  </a:txBody>
                  <a:tcPr marT="91425" marB="91425" marR="91425" marL="91425"/>
                </a:tc>
                <a:tc>
                  <a:txBody>
                    <a:bodyPr>
                      <a:noAutofit/>
                    </a:bodyPr>
                    <a:lstStyle/>
                    <a:p>
                      <a:pPr indent="0" lvl="0" marL="0" marR="0" rtl="0" algn="l">
                        <a:lnSpc>
                          <a:spcPct val="115000"/>
                        </a:lnSpc>
                        <a:spcBef>
                          <a:spcPts val="0"/>
                        </a:spcBef>
                        <a:spcAft>
                          <a:spcPts val="0"/>
                        </a:spcAft>
                        <a:buNone/>
                      </a:pPr>
                      <a:r>
                        <a:rPr lang="en" sz="1700">
                          <a:latin typeface="Calibri"/>
                          <a:ea typeface="Calibri"/>
                          <a:cs typeface="Calibri"/>
                          <a:sym typeface="Calibri"/>
                        </a:rPr>
                        <a:t>The tank stops.</a:t>
                      </a:r>
                    </a:p>
                    <a:p>
                      <a:pPr indent="0" lvl="0" marL="0" marR="0" rtl="0" algn="l">
                        <a:lnSpc>
                          <a:spcPct val="115000"/>
                        </a:lnSpc>
                        <a:spcBef>
                          <a:spcPts val="0"/>
                        </a:spcBef>
                        <a:spcAft>
                          <a:spcPts val="0"/>
                        </a:spcAft>
                        <a:buNone/>
                      </a:pPr>
                      <a:r>
                        <a:t/>
                      </a:r>
                      <a:endParaRPr sz="1700">
                        <a:latin typeface="Calibri"/>
                        <a:ea typeface="Calibri"/>
                        <a:cs typeface="Calibri"/>
                        <a:sym typeface="Calibri"/>
                      </a:endParaRPr>
                    </a:p>
                  </a:txBody>
                  <a:tcPr marT="91425" marB="91425" marR="91425" marL="91425"/>
                </a:tc>
              </a:tr>
              <a:tr h="1709350">
                <a:tc>
                  <a:txBody>
                    <a:bodyPr>
                      <a:noAutofit/>
                    </a:bodyPr>
                    <a:lstStyle/>
                    <a:p>
                      <a:pPr indent="0" lvl="0" marL="0" marR="0" rtl="0" algn="l">
                        <a:lnSpc>
                          <a:spcPct val="115000"/>
                        </a:lnSpc>
                        <a:spcBef>
                          <a:spcPts val="0"/>
                        </a:spcBef>
                        <a:spcAft>
                          <a:spcPts val="0"/>
                        </a:spcAft>
                        <a:buNone/>
                      </a:pPr>
                      <a:r>
                        <a:rPr lang="en" sz="1700">
                          <a:latin typeface="Calibri"/>
                          <a:ea typeface="Calibri"/>
                          <a:cs typeface="Calibri"/>
                          <a:sym typeface="Calibri"/>
                        </a:rPr>
                        <a:t>Restricted areas</a:t>
                      </a:r>
                    </a:p>
                  </a:txBody>
                  <a:tcPr marT="91425" marB="91425" marR="91425" marL="91425"/>
                </a:tc>
                <a:tc>
                  <a:txBody>
                    <a:bodyPr>
                      <a:noAutofit/>
                    </a:bodyPr>
                    <a:lstStyle/>
                    <a:p>
                      <a:pPr indent="0" lvl="0" marL="0" marR="0" rtl="0" algn="l">
                        <a:lnSpc>
                          <a:spcPct val="115000"/>
                        </a:lnSpc>
                        <a:spcBef>
                          <a:spcPts val="0"/>
                        </a:spcBef>
                        <a:spcAft>
                          <a:spcPts val="0"/>
                        </a:spcAft>
                        <a:buNone/>
                      </a:pPr>
                      <a:r>
                        <a:rPr lang="en" sz="1700">
                          <a:latin typeface="Calibri"/>
                          <a:ea typeface="Calibri"/>
                          <a:cs typeface="Calibri"/>
                          <a:sym typeface="Calibri"/>
                        </a:rPr>
                        <a:t>There are some restricted terrains on the map.</a:t>
                      </a:r>
                    </a:p>
                    <a:p>
                      <a:pPr indent="0" lvl="0" marL="0" marR="0" rtl="0" algn="l">
                        <a:lnSpc>
                          <a:spcPct val="115000"/>
                        </a:lnSpc>
                        <a:spcBef>
                          <a:spcPts val="0"/>
                        </a:spcBef>
                        <a:spcAft>
                          <a:spcPts val="0"/>
                        </a:spcAft>
                        <a:buNone/>
                      </a:pPr>
                      <a:r>
                        <a:t/>
                      </a:r>
                      <a:endParaRPr sz="1700">
                        <a:latin typeface="Calibri"/>
                        <a:ea typeface="Calibri"/>
                        <a:cs typeface="Calibri"/>
                        <a:sym typeface="Calibri"/>
                      </a:endParaRPr>
                    </a:p>
                  </a:txBody>
                  <a:tcPr marT="91425" marB="91425" marR="91425" marL="91425"/>
                </a:tc>
                <a:tc>
                  <a:txBody>
                    <a:bodyPr>
                      <a:noAutofit/>
                    </a:bodyPr>
                    <a:lstStyle/>
                    <a:p>
                      <a:pPr indent="0" lvl="0" marL="0" marR="0" rtl="0" algn="l">
                        <a:lnSpc>
                          <a:spcPct val="115000"/>
                        </a:lnSpc>
                        <a:spcBef>
                          <a:spcPts val="0"/>
                        </a:spcBef>
                        <a:spcAft>
                          <a:spcPts val="0"/>
                        </a:spcAft>
                        <a:buNone/>
                      </a:pPr>
                      <a:r>
                        <a:rPr lang="en" sz="1700">
                          <a:latin typeface="Calibri"/>
                          <a:ea typeface="Calibri"/>
                          <a:cs typeface="Calibri"/>
                          <a:sym typeface="Calibri"/>
                        </a:rPr>
                        <a:t>1. Control tank A.</a:t>
                      </a:r>
                    </a:p>
                    <a:p>
                      <a:pPr indent="0" lvl="0" marL="0" marR="0" rtl="0" algn="l">
                        <a:lnSpc>
                          <a:spcPct val="115000"/>
                        </a:lnSpc>
                        <a:spcBef>
                          <a:spcPts val="0"/>
                        </a:spcBef>
                        <a:spcAft>
                          <a:spcPts val="0"/>
                        </a:spcAft>
                        <a:buNone/>
                      </a:pPr>
                      <a:r>
                        <a:rPr lang="en" sz="1700">
                          <a:latin typeface="Calibri"/>
                          <a:ea typeface="Calibri"/>
                          <a:cs typeface="Calibri"/>
                          <a:sym typeface="Calibri"/>
                        </a:rPr>
                        <a:t>2. Try to make the tank move across some barriers, take trees in league map for example.</a:t>
                      </a:r>
                    </a:p>
                  </a:txBody>
                  <a:tcPr marT="91425" marB="91425" marR="91425" marL="91425"/>
                </a:tc>
                <a:tc>
                  <a:txBody>
                    <a:bodyPr>
                      <a:noAutofit/>
                    </a:bodyPr>
                    <a:lstStyle/>
                    <a:p>
                      <a:pPr indent="0" lvl="0" marL="0" marR="0" rtl="0" algn="l">
                        <a:lnSpc>
                          <a:spcPct val="115000"/>
                        </a:lnSpc>
                        <a:spcBef>
                          <a:spcPts val="0"/>
                        </a:spcBef>
                        <a:spcAft>
                          <a:spcPts val="0"/>
                        </a:spcAft>
                        <a:buNone/>
                      </a:pPr>
                      <a:r>
                        <a:rPr lang="en" sz="1700">
                          <a:latin typeface="Calibri"/>
                          <a:ea typeface="Calibri"/>
                          <a:cs typeface="Calibri"/>
                          <a:sym typeface="Calibri"/>
                        </a:rPr>
                        <a:t>The tank stops.</a:t>
                      </a: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Testing - Test case example</a:t>
            </a:r>
          </a:p>
        </p:txBody>
      </p:sp>
      <p:sp>
        <p:nvSpPr>
          <p:cNvPr id="329" name="Shape 329"/>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69850" lvl="0" marL="0" rtl="0">
              <a:spcBef>
                <a:spcPts val="0"/>
              </a:spcBef>
              <a:buClr>
                <a:srgbClr val="000000"/>
              </a:buClr>
              <a:buSzPts val="1100"/>
              <a:buFont typeface="Arial"/>
              <a:buNone/>
            </a:pPr>
            <a:r>
              <a:rPr lang="en"/>
              <a:t>Shell can explode.</a:t>
            </a:r>
          </a:p>
          <a:p>
            <a:pPr indent="-69850" lvl="0" marL="0" marR="0" rtl="0" algn="l">
              <a:lnSpc>
                <a:spcPct val="115000"/>
              </a:lnSpc>
              <a:spcBef>
                <a:spcPts val="0"/>
              </a:spcBef>
              <a:spcAft>
                <a:spcPts val="1600"/>
              </a:spcAft>
              <a:buClr>
                <a:srgbClr val="000000"/>
              </a:buClr>
              <a:buSzPts val="1100"/>
              <a:buFont typeface="Arial"/>
              <a:buNone/>
            </a:pPr>
            <a:r>
              <a:t/>
            </a:r>
            <a:endParaRPr/>
          </a:p>
          <a:p>
            <a:pPr indent="-69850" lvl="0" marL="0" marR="0" rtl="0" algn="l">
              <a:lnSpc>
                <a:spcPct val="115000"/>
              </a:lnSpc>
              <a:spcBef>
                <a:spcPts val="0"/>
              </a:spcBef>
              <a:spcAft>
                <a:spcPts val="1600"/>
              </a:spcAft>
              <a:buClr>
                <a:srgbClr val="000000"/>
              </a:buClr>
              <a:buSzPts val="1100"/>
              <a:buFont typeface="Arial"/>
              <a:buNone/>
            </a:pPr>
            <a:r>
              <a:t/>
            </a:r>
            <a:endParaRPr/>
          </a:p>
        </p:txBody>
      </p:sp>
      <p:graphicFrame>
        <p:nvGraphicFramePr>
          <p:cNvPr id="330" name="Shape 330"/>
          <p:cNvGraphicFramePr/>
          <p:nvPr/>
        </p:nvGraphicFramePr>
        <p:xfrm>
          <a:off x="510175" y="2339700"/>
          <a:ext cx="3000000" cy="3000000"/>
        </p:xfrm>
        <a:graphic>
          <a:graphicData uri="http://schemas.openxmlformats.org/drawingml/2006/table">
            <a:tbl>
              <a:tblPr>
                <a:noFill/>
                <a:tableStyleId>{C08EFA15-139A-4F37-A176-CB8756899CB5}</a:tableStyleId>
              </a:tblPr>
              <a:tblGrid>
                <a:gridCol w="767625"/>
                <a:gridCol w="2106475"/>
                <a:gridCol w="3326150"/>
                <a:gridCol w="1753250"/>
              </a:tblGrid>
              <a:tr h="513675">
                <a:tc>
                  <a:txBody>
                    <a:bodyPr>
                      <a:noAutofit/>
                    </a:bodyPr>
                    <a:lstStyle/>
                    <a:p>
                      <a:pPr indent="0" lvl="0" marL="0" rtl="0">
                        <a:lnSpc>
                          <a:spcPct val="115000"/>
                        </a:lnSpc>
                        <a:spcBef>
                          <a:spcPts val="0"/>
                        </a:spcBef>
                        <a:buNone/>
                      </a:pPr>
                      <a:r>
                        <a:rPr lang="en" sz="1700">
                          <a:latin typeface="Calibri"/>
                          <a:ea typeface="Calibri"/>
                          <a:cs typeface="Calibri"/>
                          <a:sym typeface="Calibri"/>
                        </a:rPr>
                        <a:t>Test item</a:t>
                      </a: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buNone/>
                      </a:pPr>
                      <a:r>
                        <a:rPr lang="en" sz="1700">
                          <a:latin typeface="Calibri"/>
                          <a:ea typeface="Calibri"/>
                          <a:cs typeface="Calibri"/>
                          <a:sym typeface="Calibri"/>
                        </a:rPr>
                        <a:t>Preconditions</a:t>
                      </a: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buNone/>
                      </a:pPr>
                      <a:r>
                        <a:rPr lang="en" sz="1700">
                          <a:latin typeface="Calibri"/>
                          <a:ea typeface="Calibri"/>
                          <a:cs typeface="Calibri"/>
                          <a:sym typeface="Calibri"/>
                        </a:rPr>
                        <a:t>Test Steps</a:t>
                      </a: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buNone/>
                      </a:pPr>
                      <a:r>
                        <a:rPr lang="en" sz="1700">
                          <a:latin typeface="Calibri"/>
                          <a:ea typeface="Calibri"/>
                          <a:cs typeface="Calibri"/>
                          <a:sym typeface="Calibri"/>
                        </a:rPr>
                        <a:t>Postconditions</a:t>
                      </a: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1537050">
                <a:tc>
                  <a:txBody>
                    <a:bodyPr>
                      <a:noAutofit/>
                    </a:bodyPr>
                    <a:lstStyle/>
                    <a:p>
                      <a:pPr indent="0" lvl="0" marL="0" rtl="0">
                        <a:lnSpc>
                          <a:spcPct val="115000"/>
                        </a:lnSpc>
                        <a:spcBef>
                          <a:spcPts val="0"/>
                        </a:spcBef>
                        <a:buNone/>
                      </a:pPr>
                      <a:r>
                        <a:rPr lang="en" sz="1700">
                          <a:latin typeface="Calibri"/>
                          <a:ea typeface="Calibri"/>
                          <a:cs typeface="Calibri"/>
                          <a:sym typeface="Calibri"/>
                        </a:rPr>
                        <a:t>shell</a:t>
                      </a: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buNone/>
                      </a:pPr>
                      <a:r>
                        <a:rPr lang="en" sz="1700">
                          <a:latin typeface="Calibri"/>
                          <a:ea typeface="Calibri"/>
                          <a:cs typeface="Calibri"/>
                          <a:sym typeface="Calibri"/>
                        </a:rPr>
                        <a:t>Tank can fire successfully and shell's max lifetime has been set.</a:t>
                      </a: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buNone/>
                      </a:pPr>
                      <a:r>
                        <a:rPr lang="en" sz="1700">
                          <a:latin typeface="Calibri"/>
                          <a:ea typeface="Calibri"/>
                          <a:cs typeface="Calibri"/>
                          <a:sym typeface="Calibri"/>
                        </a:rPr>
                        <a:t>1. Control a tank.</a:t>
                      </a:r>
                    </a:p>
                    <a:p>
                      <a:pPr indent="0" lvl="0" marL="0" rtl="0">
                        <a:lnSpc>
                          <a:spcPct val="115000"/>
                        </a:lnSpc>
                        <a:spcBef>
                          <a:spcPts val="0"/>
                        </a:spcBef>
                        <a:buNone/>
                      </a:pPr>
                      <a:r>
                        <a:rPr lang="en" sz="1700">
                          <a:latin typeface="Calibri"/>
                          <a:ea typeface="Calibri"/>
                          <a:cs typeface="Calibri"/>
                          <a:sym typeface="Calibri"/>
                        </a:rPr>
                        <a:t>2. Fire in a no-object direction.</a:t>
                      </a:r>
                    </a:p>
                    <a:p>
                      <a:pPr indent="0" lvl="0" marL="0" rtl="0">
                        <a:lnSpc>
                          <a:spcPct val="115000"/>
                        </a:lnSpc>
                        <a:spcBef>
                          <a:spcPts val="0"/>
                        </a:spcBef>
                        <a:buNone/>
                      </a:pPr>
                      <a:r>
                        <a:rPr lang="en" sz="1700">
                          <a:latin typeface="Calibri"/>
                          <a:ea typeface="Calibri"/>
                          <a:cs typeface="Calibri"/>
                          <a:sym typeface="Calibri"/>
                        </a:rPr>
                        <a:t>3. Wait until the max lifetime of shell passed.</a:t>
                      </a: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lnSpc>
                          <a:spcPct val="115000"/>
                        </a:lnSpc>
                        <a:spcBef>
                          <a:spcPts val="0"/>
                        </a:spcBef>
                        <a:buNone/>
                      </a:pPr>
                      <a:r>
                        <a:rPr lang="en" sz="1700">
                          <a:latin typeface="Calibri"/>
                          <a:ea typeface="Calibri"/>
                          <a:cs typeface="Calibri"/>
                          <a:sym typeface="Calibri"/>
                        </a:rPr>
                        <a:t>The shell explodes.</a:t>
                      </a: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1701700">
                <a:tc>
                  <a:txBody>
                    <a:bodyPr>
                      <a:noAutofit/>
                    </a:bodyPr>
                    <a:lstStyle/>
                    <a:p>
                      <a:pPr indent="0" lvl="0" marL="0" rtl="0">
                        <a:lnSpc>
                          <a:spcPct val="115000"/>
                        </a:lnSpc>
                        <a:spcBef>
                          <a:spcPts val="0"/>
                        </a:spcBef>
                        <a:buNone/>
                      </a:pPr>
                      <a:r>
                        <a:rPr lang="en" sz="1700">
                          <a:latin typeface="Calibri"/>
                          <a:ea typeface="Calibri"/>
                          <a:cs typeface="Calibri"/>
                          <a:sym typeface="Calibri"/>
                        </a:rPr>
                        <a:t>shell</a:t>
                      </a: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buNone/>
                      </a:pPr>
                      <a:r>
                        <a:rPr lang="en" sz="1700">
                          <a:latin typeface="Calibri"/>
                          <a:ea typeface="Calibri"/>
                          <a:cs typeface="Calibri"/>
                          <a:sym typeface="Calibri"/>
                        </a:rPr>
                        <a:t>Tank can fire successfully.</a:t>
                      </a: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buNone/>
                      </a:pPr>
                      <a:r>
                        <a:rPr lang="en" sz="1700">
                          <a:latin typeface="Calibri"/>
                          <a:ea typeface="Calibri"/>
                          <a:cs typeface="Calibri"/>
                          <a:sym typeface="Calibri"/>
                        </a:rPr>
                        <a:t>1. Control a tank.</a:t>
                      </a:r>
                    </a:p>
                    <a:p>
                      <a:pPr indent="0" lvl="0" marL="0" rtl="0">
                        <a:lnSpc>
                          <a:spcPct val="115000"/>
                        </a:lnSpc>
                        <a:spcBef>
                          <a:spcPts val="0"/>
                        </a:spcBef>
                        <a:buNone/>
                      </a:pPr>
                      <a:r>
                        <a:rPr lang="en" sz="1700">
                          <a:latin typeface="Calibri"/>
                          <a:ea typeface="Calibri"/>
                          <a:cs typeface="Calibri"/>
                          <a:sym typeface="Calibri"/>
                        </a:rPr>
                        <a:t>2. Fire towards another tank. Make sure two tanks are very close, the shell of tank A can reach tank B within its max lifetime.</a:t>
                      </a: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lnSpc>
                          <a:spcPct val="115000"/>
                        </a:lnSpc>
                        <a:spcBef>
                          <a:spcPts val="0"/>
                        </a:spcBef>
                        <a:buNone/>
                      </a:pPr>
                      <a:r>
                        <a:rPr lang="en" sz="1700">
                          <a:latin typeface="Calibri"/>
                          <a:ea typeface="Calibri"/>
                          <a:cs typeface="Calibri"/>
                          <a:sym typeface="Calibri"/>
                        </a:rPr>
                        <a:t>The shell explodes.</a:t>
                      </a:r>
                    </a:p>
                    <a:p>
                      <a:pPr indent="0" lvl="0" marL="0" rtl="0" algn="ctr">
                        <a:lnSpc>
                          <a:spcPct val="115000"/>
                        </a:lnSpc>
                        <a:spcBef>
                          <a:spcPts val="0"/>
                        </a:spcBef>
                        <a:buNone/>
                      </a:pPr>
                      <a:r>
                        <a:t/>
                      </a:r>
                      <a:endParaRPr sz="1700">
                        <a:latin typeface="Calibri"/>
                        <a:ea typeface="Calibri"/>
                        <a:cs typeface="Calibri"/>
                        <a:sym typeface="Calibri"/>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a:spcBef>
                <a:spcPts val="0"/>
              </a:spcBef>
              <a:buNone/>
            </a:pPr>
            <a:r>
              <a:rPr lang="en"/>
              <a:t>Testing - Acceptance test</a:t>
            </a:r>
          </a:p>
        </p:txBody>
      </p:sp>
      <p:sp>
        <p:nvSpPr>
          <p:cNvPr id="336" name="Shape 336"/>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0" lvl="0" marL="0">
              <a:spcBef>
                <a:spcPts val="0"/>
              </a:spcBef>
              <a:buNone/>
            </a:pPr>
            <a:r>
              <a:rPr lang="en"/>
              <a:t>We have 49 acceptance tests and the game has passed all of them.</a:t>
            </a:r>
          </a:p>
          <a:p>
            <a:pPr indent="0" lvl="0" marL="0">
              <a:spcBef>
                <a:spcPts val="0"/>
              </a:spcBef>
              <a:buNone/>
            </a:pPr>
            <a:r>
              <a:t/>
            </a:r>
            <a:endParaRPr/>
          </a:p>
          <a:p>
            <a:pPr indent="0" lvl="0" marL="0">
              <a:spcBef>
                <a:spcPts val="0"/>
              </a:spcBef>
              <a:buNone/>
            </a:pPr>
            <a:r>
              <a:rPr lang="en"/>
              <a:t>Examples:</a:t>
            </a:r>
          </a:p>
          <a:p>
            <a:pPr indent="-69850" lvl="0" marL="0" marR="0" rtl="0" algn="l">
              <a:lnSpc>
                <a:spcPct val="115000"/>
              </a:lnSpc>
              <a:spcBef>
                <a:spcPts val="0"/>
              </a:spcBef>
              <a:spcAft>
                <a:spcPts val="1600"/>
              </a:spcAft>
              <a:buClr>
                <a:srgbClr val="000000"/>
              </a:buClr>
              <a:buSzPts val="1100"/>
              <a:buFont typeface="Arial"/>
              <a:buNone/>
            </a:pPr>
            <a:r>
              <a:rPr lang="en"/>
              <a:t>Given a tank is death, when the other tank still want to deal damage to it,  there will be no more hp loss.</a:t>
            </a:r>
          </a:p>
          <a:p>
            <a:pPr indent="-69850" lvl="0" marL="0" marR="0" rtl="0" algn="l">
              <a:lnSpc>
                <a:spcPct val="115000"/>
              </a:lnSpc>
              <a:spcBef>
                <a:spcPts val="0"/>
              </a:spcBef>
              <a:spcAft>
                <a:spcPts val="1600"/>
              </a:spcAft>
              <a:buClr>
                <a:srgbClr val="000000"/>
              </a:buClr>
              <a:buSzPts val="1100"/>
              <a:buFont typeface="Arial"/>
              <a:buNone/>
            </a:pPr>
            <a:r>
              <a:rPr lang="en"/>
              <a:t>Given a tank is inside a shell's explosion radius,  when the shell explodes, the closer it's to the shell, the more damage it will suffer.</a:t>
            </a:r>
          </a:p>
          <a:p>
            <a:pPr indent="-69850" lvl="0" marL="0" marR="0" rtl="0" algn="l">
              <a:lnSpc>
                <a:spcPct val="115000"/>
              </a:lnSpc>
              <a:spcBef>
                <a:spcPts val="0"/>
              </a:spcBef>
              <a:spcAft>
                <a:spcPts val="1600"/>
              </a:spcAft>
              <a:buClr>
                <a:srgbClr val="000000"/>
              </a:buClr>
              <a:buSzPts val="1100"/>
              <a:buFont typeface="Arial"/>
              <a:buNone/>
            </a:pPr>
            <a:r>
              <a:rPr lang="en"/>
              <a:t>Given the tank has go through continuous collisions, when it meets collider again, it will not move through the collider.</a:t>
            </a:r>
          </a:p>
          <a:p>
            <a:pPr indent="0" lvl="0" marL="0" marR="0" rtl="0" algn="l">
              <a:lnSpc>
                <a:spcPct val="115000"/>
              </a:lnSpc>
              <a:spcBef>
                <a:spcPts val="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Testing - Other metrics</a:t>
            </a:r>
          </a:p>
        </p:txBody>
      </p:sp>
      <p:sp>
        <p:nvSpPr>
          <p:cNvPr id="342" name="Shape 342"/>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0" lvl="0" marL="0" rtl="0">
              <a:spcBef>
                <a:spcPts val="0"/>
              </a:spcBef>
              <a:buNone/>
            </a:pPr>
            <a:r>
              <a:rPr lang="en"/>
              <a:t>We have 35 test cases and 12 bugs in total. 9 bugs are raised by 7 test cases and the other 3 are found during development process.</a:t>
            </a:r>
          </a:p>
          <a:p>
            <a:pPr indent="0" lvl="0" marL="0" rtl="0">
              <a:spcBef>
                <a:spcPts val="0"/>
              </a:spcBef>
              <a:buNone/>
            </a:pPr>
            <a:r>
              <a:rPr lang="en"/>
              <a:t>Test pass rate:</a:t>
            </a:r>
          </a:p>
          <a:p>
            <a:pPr indent="0" lvl="0" marL="0">
              <a:spcBef>
                <a:spcPts val="0"/>
              </a:spcBef>
              <a:buNone/>
            </a:pPr>
            <a:r>
              <a:rPr lang="en"/>
              <a:t>80% -&gt; 100%</a:t>
            </a:r>
          </a:p>
          <a:p>
            <a:pPr indent="0" lvl="0" marL="0">
              <a:spcBef>
                <a:spcPts val="0"/>
              </a:spcBef>
              <a:buNone/>
            </a:pPr>
            <a:r>
              <a:rPr lang="en"/>
              <a:t>Defect Density:</a:t>
            </a:r>
          </a:p>
          <a:p>
            <a:pPr indent="0" lvl="0" marL="0">
              <a:spcBef>
                <a:spcPts val="0"/>
              </a:spcBef>
              <a:buNone/>
            </a:pPr>
            <a:r>
              <a:rPr lang="en"/>
              <a:t>20%</a:t>
            </a:r>
          </a:p>
          <a:p>
            <a:pPr indent="0" lvl="0" marL="0">
              <a:spcBef>
                <a:spcPts val="0"/>
              </a:spcBef>
              <a:buNone/>
            </a:pPr>
            <a:r>
              <a:rPr lang="en"/>
              <a:t>Fixed rate:</a:t>
            </a:r>
          </a:p>
          <a:p>
            <a:pPr indent="0" lvl="0" marL="0" rtl="0">
              <a:spcBef>
                <a:spcPts val="0"/>
              </a:spcBef>
              <a:buNone/>
            </a:pPr>
            <a:r>
              <a:rPr lang="en"/>
              <a:t>100%</a:t>
            </a:r>
          </a:p>
          <a:p>
            <a:pPr indent="0" lvl="0" marL="0" rtl="0">
              <a:spcBef>
                <a:spcPts val="0"/>
              </a:spcBef>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a:spcBef>
                <a:spcPts val="0"/>
              </a:spcBef>
              <a:buNone/>
            </a:pPr>
            <a:r>
              <a:rPr lang="en"/>
              <a:t>Project management - Index</a:t>
            </a:r>
          </a:p>
        </p:txBody>
      </p:sp>
      <p:sp>
        <p:nvSpPr>
          <p:cNvPr id="348" name="Shape 348"/>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0" lvl="0" marL="0">
              <a:spcBef>
                <a:spcPts val="0"/>
              </a:spcBef>
              <a:buNone/>
            </a:pPr>
            <a:r>
              <a:rPr lang="en"/>
              <a:t>role assignment as well as each individual contribution, risk management, quality management, particularly the quality metrics collected throughout the project, process improvement, iteration evolution, achievements of the project, challenges in the project, lesson learned.</a:t>
            </a:r>
          </a:p>
          <a:p>
            <a:pPr indent="0" lvl="0" marL="0">
              <a:spcBef>
                <a:spcPts val="0"/>
              </a:spcBef>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Project management - role assignment</a:t>
            </a:r>
          </a:p>
        </p:txBody>
      </p:sp>
      <p:sp>
        <p:nvSpPr>
          <p:cNvPr id="354" name="Shape 354"/>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0" lvl="0" marL="0" rtl="0">
              <a:spcBef>
                <a:spcPts val="0"/>
              </a:spcBef>
              <a:buNone/>
            </a:pPr>
            <a:r>
              <a:t/>
            </a:r>
            <a:endParaRPr/>
          </a:p>
          <a:p>
            <a:pPr indent="0" lvl="0" marL="0" rtl="0">
              <a:spcBef>
                <a:spcPts val="0"/>
              </a:spcBef>
              <a:buNone/>
            </a:pPr>
            <a:r>
              <a:t/>
            </a:r>
            <a:endParaRPr/>
          </a:p>
        </p:txBody>
      </p:sp>
      <p:pic>
        <p:nvPicPr>
          <p:cNvPr id="355" name="Shape 355"/>
          <p:cNvPicPr preferRelativeResize="0"/>
          <p:nvPr/>
        </p:nvPicPr>
        <p:blipFill>
          <a:blip r:embed="rId3">
            <a:alphaModFix/>
          </a:blip>
          <a:stretch>
            <a:fillRect/>
          </a:stretch>
        </p:blipFill>
        <p:spPr>
          <a:xfrm>
            <a:off x="367575" y="1385137"/>
            <a:ext cx="6055150" cy="5010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Shape 360"/>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Project management - Contribution</a:t>
            </a:r>
          </a:p>
        </p:txBody>
      </p:sp>
      <p:sp>
        <p:nvSpPr>
          <p:cNvPr id="361" name="Shape 361"/>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0" lvl="0" marL="0" rtl="0">
              <a:spcBef>
                <a:spcPts val="0"/>
              </a:spcBef>
              <a:buNone/>
            </a:pPr>
            <a:r>
              <a:t/>
            </a:r>
            <a:endParaRPr/>
          </a:p>
          <a:p>
            <a:pPr indent="0" lvl="0" marL="0" rtl="0">
              <a:spcBef>
                <a:spcPts val="0"/>
              </a:spcBef>
              <a:buNone/>
            </a:pPr>
            <a:r>
              <a:t/>
            </a:r>
            <a:endParaRPr/>
          </a:p>
        </p:txBody>
      </p:sp>
      <p:graphicFrame>
        <p:nvGraphicFramePr>
          <p:cNvPr id="362" name="Shape 362"/>
          <p:cNvGraphicFramePr/>
          <p:nvPr/>
        </p:nvGraphicFramePr>
        <p:xfrm>
          <a:off x="433163" y="1312350"/>
          <a:ext cx="3000000" cy="3000000"/>
        </p:xfrm>
        <a:graphic>
          <a:graphicData uri="http://schemas.openxmlformats.org/drawingml/2006/table">
            <a:tbl>
              <a:tblPr>
                <a:noFill/>
                <a:tableStyleId>{0C1F138D-55FD-4F7D-9AD8-920888D0B529}</a:tableStyleId>
              </a:tblPr>
              <a:tblGrid>
                <a:gridCol w="1608450"/>
                <a:gridCol w="3092025"/>
                <a:gridCol w="3762000"/>
              </a:tblGrid>
              <a:tr h="451975">
                <a:tc>
                  <a:txBody>
                    <a:bodyPr>
                      <a:noAutofit/>
                    </a:bodyPr>
                    <a:lstStyle/>
                    <a:p>
                      <a:pPr indent="0" lvl="0" marL="0">
                        <a:spcBef>
                          <a:spcPts val="0"/>
                        </a:spcBef>
                        <a:buNone/>
                      </a:pPr>
                      <a:r>
                        <a:rPr lang="en"/>
                        <a:t>Team Member</a:t>
                      </a:r>
                    </a:p>
                  </a:txBody>
                  <a:tcPr marT="91425" marB="91425" marR="91425" marL="91425"/>
                </a:tc>
                <a:tc>
                  <a:txBody>
                    <a:bodyPr>
                      <a:noAutofit/>
                    </a:bodyPr>
                    <a:lstStyle/>
                    <a:p>
                      <a:pPr indent="0" lvl="0" marL="0">
                        <a:spcBef>
                          <a:spcPts val="0"/>
                        </a:spcBef>
                        <a:buNone/>
                      </a:pPr>
                      <a:r>
                        <a:rPr lang="en"/>
                        <a:t>Roles</a:t>
                      </a:r>
                    </a:p>
                  </a:txBody>
                  <a:tcPr marT="91425" marB="91425" marR="91425" marL="91425"/>
                </a:tc>
                <a:tc>
                  <a:txBody>
                    <a:bodyPr>
                      <a:noAutofit/>
                    </a:bodyPr>
                    <a:lstStyle/>
                    <a:p>
                      <a:pPr indent="0" lvl="0" marL="0">
                        <a:spcBef>
                          <a:spcPts val="0"/>
                        </a:spcBef>
                        <a:buNone/>
                      </a:pPr>
                      <a:r>
                        <a:rPr lang="en"/>
                        <a:t>Main Contribution</a:t>
                      </a:r>
                    </a:p>
                  </a:txBody>
                  <a:tcPr marT="91425" marB="91425" marR="91425" marL="91425"/>
                </a:tc>
              </a:tr>
              <a:tr h="852675">
                <a:tc>
                  <a:txBody>
                    <a:bodyPr>
                      <a:noAutofit/>
                    </a:bodyPr>
                    <a:lstStyle/>
                    <a:p>
                      <a:pPr indent="0" lvl="0" marL="0">
                        <a:spcBef>
                          <a:spcPts val="0"/>
                        </a:spcBef>
                        <a:buNone/>
                      </a:pPr>
                      <a:r>
                        <a:rPr lang="en"/>
                        <a:t>Baoxiang Yang</a:t>
                      </a:r>
                    </a:p>
                  </a:txBody>
                  <a:tcPr marT="91425" marB="91425" marR="91425" marL="91425"/>
                </a:tc>
                <a:tc>
                  <a:txBody>
                    <a:bodyPr>
                      <a:noAutofit/>
                    </a:bodyPr>
                    <a:lstStyle/>
                    <a:p>
                      <a:pPr indent="0" lvl="0" marL="0">
                        <a:spcBef>
                          <a:spcPts val="0"/>
                        </a:spcBef>
                        <a:buNone/>
                      </a:pPr>
                      <a:r>
                        <a:rPr lang="en"/>
                        <a:t>Team Leader</a:t>
                      </a:r>
                    </a:p>
                  </a:txBody>
                  <a:tcPr marT="91425" marB="91425" marR="91425" marL="91425"/>
                </a:tc>
                <a:tc>
                  <a:txBody>
                    <a:bodyPr>
                      <a:noAutofit/>
                    </a:bodyPr>
                    <a:lstStyle/>
                    <a:p>
                      <a:pPr indent="0" lvl="0" marL="0">
                        <a:spcBef>
                          <a:spcPts val="0"/>
                        </a:spcBef>
                        <a:buNone/>
                      </a:pPr>
                      <a:r>
                        <a:rPr lang="en"/>
                        <a:t>Three Maps design and Implementation.</a:t>
                      </a:r>
                    </a:p>
                    <a:p>
                      <a:pPr indent="0" lvl="0" marL="0">
                        <a:spcBef>
                          <a:spcPts val="0"/>
                        </a:spcBef>
                        <a:buNone/>
                      </a:pPr>
                      <a:r>
                        <a:rPr lang="en"/>
                        <a:t>Weekly Meetings’ schedule.</a:t>
                      </a:r>
                    </a:p>
                    <a:p>
                      <a:pPr indent="0" lvl="0" marL="0">
                        <a:spcBef>
                          <a:spcPts val="0"/>
                        </a:spcBef>
                        <a:buNone/>
                      </a:pPr>
                      <a:r>
                        <a:rPr lang="en"/>
                        <a:t>Team group tasks assignment.</a:t>
                      </a:r>
                    </a:p>
                  </a:txBody>
                  <a:tcPr marT="91425" marB="91425" marR="91425" marL="91425"/>
                </a:tc>
              </a:tr>
              <a:tr h="771725">
                <a:tc>
                  <a:txBody>
                    <a:bodyPr>
                      <a:noAutofit/>
                    </a:bodyPr>
                    <a:lstStyle/>
                    <a:p>
                      <a:pPr indent="0" lvl="0" marL="0">
                        <a:spcBef>
                          <a:spcPts val="0"/>
                        </a:spcBef>
                        <a:buNone/>
                      </a:pPr>
                      <a:r>
                        <a:rPr lang="en"/>
                        <a:t>Haotian Wu</a:t>
                      </a:r>
                    </a:p>
                  </a:txBody>
                  <a:tcPr marT="91425" marB="91425" marR="91425" marL="91425"/>
                </a:tc>
                <a:tc>
                  <a:txBody>
                    <a:bodyPr>
                      <a:noAutofit/>
                    </a:bodyPr>
                    <a:lstStyle/>
                    <a:p>
                      <a:pPr indent="0" lvl="0" marL="0">
                        <a:spcBef>
                          <a:spcPts val="0"/>
                        </a:spcBef>
                        <a:buNone/>
                      </a:pPr>
                      <a:r>
                        <a:rPr lang="en"/>
                        <a:t>Requirement Leader</a:t>
                      </a:r>
                    </a:p>
                  </a:txBody>
                  <a:tcPr marT="91425" marB="91425" marR="91425" marL="91425"/>
                </a:tc>
                <a:tc>
                  <a:txBody>
                    <a:bodyPr>
                      <a:noAutofit/>
                    </a:bodyPr>
                    <a:lstStyle/>
                    <a:p>
                      <a:pPr indent="0" lvl="0" marL="0">
                        <a:spcBef>
                          <a:spcPts val="0"/>
                        </a:spcBef>
                        <a:buNone/>
                      </a:pPr>
                      <a:r>
                        <a:rPr lang="en"/>
                        <a:t>Game Manager.</a:t>
                      </a:r>
                    </a:p>
                    <a:p>
                      <a:pPr indent="0" lvl="0" marL="0">
                        <a:spcBef>
                          <a:spcPts val="0"/>
                        </a:spcBef>
                        <a:buNone/>
                      </a:pPr>
                      <a:r>
                        <a:rPr lang="en"/>
                        <a:t>All menu.</a:t>
                      </a:r>
                    </a:p>
                    <a:p>
                      <a:pPr indent="0" lvl="0" marL="0">
                        <a:spcBef>
                          <a:spcPts val="0"/>
                        </a:spcBef>
                        <a:buNone/>
                      </a:pPr>
                      <a:r>
                        <a:rPr lang="en"/>
                        <a:t>Tank movement.</a:t>
                      </a:r>
                    </a:p>
                  </a:txBody>
                  <a:tcPr marT="91425" marB="91425" marR="91425" marL="91425"/>
                </a:tc>
              </a:tr>
              <a:tr h="771725">
                <a:tc>
                  <a:txBody>
                    <a:bodyPr>
                      <a:noAutofit/>
                    </a:bodyPr>
                    <a:lstStyle/>
                    <a:p>
                      <a:pPr indent="0" lvl="0" marL="0">
                        <a:spcBef>
                          <a:spcPts val="0"/>
                        </a:spcBef>
                        <a:buNone/>
                      </a:pPr>
                      <a:r>
                        <a:rPr lang="en"/>
                        <a:t>Shuhan Liu</a:t>
                      </a:r>
                    </a:p>
                  </a:txBody>
                  <a:tcPr marT="91425" marB="91425" marR="91425" marL="91425"/>
                </a:tc>
                <a:tc>
                  <a:txBody>
                    <a:bodyPr>
                      <a:noAutofit/>
                    </a:bodyPr>
                    <a:lstStyle/>
                    <a:p>
                      <a:pPr indent="0" lvl="0" marL="0">
                        <a:spcBef>
                          <a:spcPts val="0"/>
                        </a:spcBef>
                        <a:buNone/>
                      </a:pPr>
                      <a:r>
                        <a:rPr lang="en"/>
                        <a:t>QA Leader</a:t>
                      </a:r>
                    </a:p>
                  </a:txBody>
                  <a:tcPr marT="91425" marB="91425" marR="91425" marL="91425"/>
                </a:tc>
                <a:tc>
                  <a:txBody>
                    <a:bodyPr>
                      <a:noAutofit/>
                    </a:bodyPr>
                    <a:lstStyle/>
                    <a:p>
                      <a:pPr indent="0" lvl="0" marL="0">
                        <a:spcBef>
                          <a:spcPts val="0"/>
                        </a:spcBef>
                        <a:buNone/>
                      </a:pPr>
                      <a:r>
                        <a:rPr lang="en"/>
                        <a:t>Tank shooting</a:t>
                      </a:r>
                    </a:p>
                    <a:p>
                      <a:pPr indent="0" lvl="0" marL="0">
                        <a:spcBef>
                          <a:spcPts val="0"/>
                        </a:spcBef>
                        <a:buNone/>
                      </a:pPr>
                      <a:r>
                        <a:rPr lang="en"/>
                        <a:t>Shell explosion</a:t>
                      </a:r>
                    </a:p>
                    <a:p>
                      <a:pPr indent="0" lvl="0" marL="0">
                        <a:spcBef>
                          <a:spcPts val="0"/>
                        </a:spcBef>
                        <a:buNone/>
                      </a:pPr>
                      <a:r>
                        <a:rPr lang="en"/>
                        <a:t>Tank health damage</a:t>
                      </a:r>
                    </a:p>
                  </a:txBody>
                  <a:tcPr marT="91425" marB="91425" marR="91425" marL="91425"/>
                </a:tc>
              </a:tr>
              <a:tr h="771725">
                <a:tc>
                  <a:txBody>
                    <a:bodyPr>
                      <a:noAutofit/>
                    </a:bodyPr>
                    <a:lstStyle/>
                    <a:p>
                      <a:pPr indent="0" lvl="0" marL="0">
                        <a:spcBef>
                          <a:spcPts val="0"/>
                        </a:spcBef>
                        <a:buNone/>
                      </a:pPr>
                      <a:r>
                        <a:rPr lang="en"/>
                        <a:t>Lei Yang</a:t>
                      </a:r>
                    </a:p>
                  </a:txBody>
                  <a:tcPr marT="91425" marB="91425" marR="91425" marL="91425"/>
                </a:tc>
                <a:tc>
                  <a:txBody>
                    <a:bodyPr>
                      <a:noAutofit/>
                    </a:bodyPr>
                    <a:lstStyle/>
                    <a:p>
                      <a:pPr indent="0" lvl="0" marL="0">
                        <a:spcBef>
                          <a:spcPts val="0"/>
                        </a:spcBef>
                        <a:buNone/>
                      </a:pPr>
                      <a:r>
                        <a:rPr lang="en"/>
                        <a:t>Implementation Leader</a:t>
                      </a:r>
                    </a:p>
                  </a:txBody>
                  <a:tcPr marT="91425" marB="91425" marR="91425" marL="91425"/>
                </a:tc>
                <a:tc>
                  <a:txBody>
                    <a:bodyPr>
                      <a:noAutofit/>
                    </a:bodyPr>
                    <a:lstStyle/>
                    <a:p>
                      <a:pPr indent="0" lvl="0" marL="0">
                        <a:spcBef>
                          <a:spcPts val="0"/>
                        </a:spcBef>
                        <a:buNone/>
                      </a:pPr>
                      <a:r>
                        <a:rPr lang="en"/>
                        <a:t>Tank fighting system</a:t>
                      </a:r>
                    </a:p>
                    <a:p>
                      <a:pPr indent="0" lvl="0" marL="0">
                        <a:spcBef>
                          <a:spcPts val="0"/>
                        </a:spcBef>
                        <a:buNone/>
                      </a:pPr>
                      <a:r>
                        <a:rPr lang="en"/>
                        <a:t>Tank health UI and damage calculation</a:t>
                      </a:r>
                    </a:p>
                    <a:p>
                      <a:pPr indent="0" lvl="0" marL="0">
                        <a:spcBef>
                          <a:spcPts val="0"/>
                        </a:spcBef>
                        <a:buNone/>
                      </a:pPr>
                      <a:r>
                        <a:rPr lang="en"/>
                        <a:t>Github environment resolver</a:t>
                      </a:r>
                    </a:p>
                  </a:txBody>
                  <a:tcPr marT="91425" marB="91425" marR="91425" marL="91425"/>
                </a:tc>
              </a:tr>
              <a:tr h="852675">
                <a:tc>
                  <a:txBody>
                    <a:bodyPr>
                      <a:noAutofit/>
                    </a:bodyPr>
                    <a:lstStyle/>
                    <a:p>
                      <a:pPr indent="0" lvl="0" marL="0">
                        <a:spcBef>
                          <a:spcPts val="0"/>
                        </a:spcBef>
                        <a:buNone/>
                      </a:pPr>
                      <a:r>
                        <a:rPr lang="en"/>
                        <a:t>Qiwei Zheng</a:t>
                      </a:r>
                    </a:p>
                  </a:txBody>
                  <a:tcPr marT="91425" marB="91425" marR="91425" marL="91425"/>
                </a:tc>
                <a:tc>
                  <a:txBody>
                    <a:bodyPr>
                      <a:noAutofit/>
                    </a:bodyPr>
                    <a:lstStyle/>
                    <a:p>
                      <a:pPr indent="0" lvl="0" marL="0">
                        <a:spcBef>
                          <a:spcPts val="0"/>
                        </a:spcBef>
                        <a:buNone/>
                      </a:pPr>
                      <a:r>
                        <a:rPr lang="en"/>
                        <a:t>Environment and Integration Leader</a:t>
                      </a:r>
                    </a:p>
                  </a:txBody>
                  <a:tcPr marT="91425" marB="91425" marR="91425" marL="91425"/>
                </a:tc>
                <a:tc>
                  <a:txBody>
                    <a:bodyPr>
                      <a:noAutofit/>
                    </a:bodyPr>
                    <a:lstStyle/>
                    <a:p>
                      <a:pPr indent="0" lvl="0" marL="0">
                        <a:spcBef>
                          <a:spcPts val="0"/>
                        </a:spcBef>
                        <a:buNone/>
                      </a:pPr>
                      <a:r>
                        <a:rPr lang="en"/>
                        <a:t>Tank movement</a:t>
                      </a:r>
                    </a:p>
                    <a:p>
                      <a:pPr indent="0" lvl="0" marL="0">
                        <a:spcBef>
                          <a:spcPts val="0"/>
                        </a:spcBef>
                        <a:buNone/>
                      </a:pPr>
                      <a:r>
                        <a:rPr lang="en"/>
                        <a:t>Camera control</a:t>
                      </a:r>
                    </a:p>
                    <a:p>
                      <a:pPr indent="0" lvl="0" marL="0">
                        <a:spcBef>
                          <a:spcPts val="0"/>
                        </a:spcBef>
                        <a:buNone/>
                      </a:pPr>
                      <a:r>
                        <a:rPr lang="en"/>
                        <a:t>Object explosion</a:t>
                      </a:r>
                    </a:p>
                  </a:txBody>
                  <a:tcPr marT="91425" marB="91425" marR="91425" marL="91425"/>
                </a:tc>
              </a:tr>
              <a:tr h="971000">
                <a:tc>
                  <a:txBody>
                    <a:bodyPr>
                      <a:noAutofit/>
                    </a:bodyPr>
                    <a:lstStyle/>
                    <a:p>
                      <a:pPr indent="0" lvl="0" marL="0">
                        <a:spcBef>
                          <a:spcPts val="0"/>
                        </a:spcBef>
                        <a:buNone/>
                      </a:pPr>
                      <a:r>
                        <a:rPr lang="en"/>
                        <a:t>Linlan Chen</a:t>
                      </a:r>
                    </a:p>
                  </a:txBody>
                  <a:tcPr marT="91425" marB="91425" marR="91425" marL="91425"/>
                </a:tc>
                <a:tc>
                  <a:txBody>
                    <a:bodyPr>
                      <a:noAutofit/>
                    </a:bodyPr>
                    <a:lstStyle/>
                    <a:p>
                      <a:pPr indent="0" lvl="0" marL="0">
                        <a:spcBef>
                          <a:spcPts val="0"/>
                        </a:spcBef>
                        <a:buNone/>
                      </a:pPr>
                      <a:r>
                        <a:rPr lang="en"/>
                        <a:t>Configuration Leader</a:t>
                      </a:r>
                    </a:p>
                  </a:txBody>
                  <a:tcPr marT="91425" marB="91425" marR="91425" marL="91425"/>
                </a:tc>
                <a:tc>
                  <a:txBody>
                    <a:bodyPr>
                      <a:noAutofit/>
                    </a:bodyPr>
                    <a:lstStyle/>
                    <a:p>
                      <a:pPr indent="0" lvl="0" marL="0">
                        <a:spcBef>
                          <a:spcPts val="0"/>
                        </a:spcBef>
                        <a:buNone/>
                      </a:pPr>
                      <a:r>
                        <a:rPr lang="en"/>
                        <a:t>M</a:t>
                      </a:r>
                      <a:r>
                        <a:rPr lang="en"/>
                        <a:t>eeting minutes taken</a:t>
                      </a:r>
                    </a:p>
                    <a:p>
                      <a:pPr indent="0" lvl="0" marL="0">
                        <a:spcBef>
                          <a:spcPts val="0"/>
                        </a:spcBef>
                        <a:buNone/>
                      </a:pPr>
                      <a:r>
                        <a:rPr lang="en"/>
                        <a:t>Testing part: Unit test, System test, Acceptance test</a:t>
                      </a:r>
                    </a:p>
                    <a:p>
                      <a:pPr indent="0" lvl="0" marL="0">
                        <a:spcBef>
                          <a:spcPts val="0"/>
                        </a:spcBef>
                        <a:buNone/>
                      </a:pPr>
                      <a:r>
                        <a:t/>
                      </a:r>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Project management - risk management</a:t>
            </a:r>
          </a:p>
        </p:txBody>
      </p:sp>
      <p:sp>
        <p:nvSpPr>
          <p:cNvPr id="368" name="Shape 368"/>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0" lvl="0" marL="0" rtl="0">
              <a:spcBef>
                <a:spcPts val="0"/>
              </a:spcBef>
              <a:buNone/>
            </a:pPr>
            <a:r>
              <a:t/>
            </a:r>
            <a:endParaRPr/>
          </a:p>
          <a:p>
            <a:pPr indent="0" lvl="0" marL="0" rtl="0">
              <a:spcBef>
                <a:spcPts val="0"/>
              </a:spcBef>
              <a:buNone/>
            </a:pPr>
            <a:r>
              <a:t/>
            </a:r>
            <a:endParaRPr/>
          </a:p>
        </p:txBody>
      </p:sp>
      <p:graphicFrame>
        <p:nvGraphicFramePr>
          <p:cNvPr id="369" name="Shape 369"/>
          <p:cNvGraphicFramePr/>
          <p:nvPr/>
        </p:nvGraphicFramePr>
        <p:xfrm>
          <a:off x="401925" y="1334160"/>
          <a:ext cx="3000000" cy="3000000"/>
        </p:xfrm>
        <a:graphic>
          <a:graphicData uri="http://schemas.openxmlformats.org/drawingml/2006/table">
            <a:tbl>
              <a:tblPr>
                <a:noFill/>
                <a:tableStyleId>{0C1F138D-55FD-4F7D-9AD8-920888D0B529}</a:tableStyleId>
              </a:tblPr>
              <a:tblGrid>
                <a:gridCol w="2780050"/>
                <a:gridCol w="2780050"/>
                <a:gridCol w="2780050"/>
              </a:tblGrid>
              <a:tr h="807300">
                <a:tc>
                  <a:txBody>
                    <a:bodyPr>
                      <a:noAutofit/>
                    </a:bodyPr>
                    <a:lstStyle/>
                    <a:p>
                      <a:pPr indent="0" lvl="0" marL="0">
                        <a:spcBef>
                          <a:spcPts val="0"/>
                        </a:spcBef>
                        <a:buNone/>
                      </a:pPr>
                      <a:r>
                        <a:rPr lang="en"/>
                        <a:t>Risk Description</a:t>
                      </a:r>
                    </a:p>
                  </a:txBody>
                  <a:tcPr marT="91425" marB="91425" marR="91425" marL="91425"/>
                </a:tc>
                <a:tc>
                  <a:txBody>
                    <a:bodyPr>
                      <a:noAutofit/>
                    </a:bodyPr>
                    <a:lstStyle/>
                    <a:p>
                      <a:pPr indent="0" lvl="0" marL="0">
                        <a:spcBef>
                          <a:spcPts val="0"/>
                        </a:spcBef>
                        <a:buNone/>
                      </a:pPr>
                      <a:r>
                        <a:rPr lang="en"/>
                        <a:t>Risk Impact Loss</a:t>
                      </a:r>
                    </a:p>
                  </a:txBody>
                  <a:tcPr marT="91425" marB="91425" marR="91425" marL="91425"/>
                </a:tc>
                <a:tc>
                  <a:txBody>
                    <a:bodyPr>
                      <a:noAutofit/>
                    </a:bodyPr>
                    <a:lstStyle/>
                    <a:p>
                      <a:pPr indent="0" lvl="0" marL="0">
                        <a:spcBef>
                          <a:spcPts val="0"/>
                        </a:spcBef>
                        <a:buNone/>
                      </a:pPr>
                      <a:r>
                        <a:rPr lang="en"/>
                        <a:t>Risk Handling Strategy</a:t>
                      </a:r>
                    </a:p>
                  </a:txBody>
                  <a:tcPr marT="91425" marB="91425" marR="91425" marL="91425"/>
                </a:tc>
              </a:tr>
              <a:tr h="815175">
                <a:tc>
                  <a:txBody>
                    <a:bodyPr>
                      <a:noAutofit/>
                    </a:bodyPr>
                    <a:lstStyle/>
                    <a:p>
                      <a:pPr indent="0" lvl="0" marL="0">
                        <a:spcBef>
                          <a:spcPts val="0"/>
                        </a:spcBef>
                        <a:buNone/>
                      </a:pPr>
                      <a:r>
                        <a:rPr lang="en"/>
                        <a:t>No previous game development experience. Low learning rate</a:t>
                      </a:r>
                    </a:p>
                  </a:txBody>
                  <a:tcPr marT="91425" marB="91425" marR="91425" marL="91425"/>
                </a:tc>
                <a:tc>
                  <a:txBody>
                    <a:bodyPr>
                      <a:noAutofit/>
                    </a:bodyPr>
                    <a:lstStyle/>
                    <a:p>
                      <a:pPr indent="0" lvl="0" marL="0">
                        <a:spcBef>
                          <a:spcPts val="0"/>
                        </a:spcBef>
                        <a:buNone/>
                      </a:pPr>
                      <a:r>
                        <a:rPr lang="en"/>
                        <a:t>10 hours ~ 30 hours</a:t>
                      </a:r>
                    </a:p>
                  </a:txBody>
                  <a:tcPr marT="91425" marB="91425" marR="91425" marL="91425"/>
                </a:tc>
                <a:tc>
                  <a:txBody>
                    <a:bodyPr>
                      <a:noAutofit/>
                    </a:bodyPr>
                    <a:lstStyle/>
                    <a:p>
                      <a:pPr indent="0" lvl="0" marL="0">
                        <a:spcBef>
                          <a:spcPts val="0"/>
                        </a:spcBef>
                        <a:buNone/>
                      </a:pPr>
                      <a:r>
                        <a:rPr lang="en"/>
                        <a:t>Divided into three groups, each focus on one part and do the group learn each week.</a:t>
                      </a:r>
                    </a:p>
                  </a:txBody>
                  <a:tcPr marT="91425" marB="91425" marR="91425" marL="91425"/>
                </a:tc>
              </a:tr>
              <a:tr h="783875">
                <a:tc>
                  <a:txBody>
                    <a:bodyPr>
                      <a:noAutofit/>
                    </a:bodyPr>
                    <a:lstStyle/>
                    <a:p>
                      <a:pPr indent="0" lvl="0" marL="0">
                        <a:spcBef>
                          <a:spcPts val="0"/>
                        </a:spcBef>
                        <a:buNone/>
                      </a:pPr>
                      <a:r>
                        <a:rPr lang="en"/>
                        <a:t>Bugs under automatic generated files. </a:t>
                      </a:r>
                    </a:p>
                  </a:txBody>
                  <a:tcPr marT="91425" marB="91425" marR="91425" marL="91425"/>
                </a:tc>
                <a:tc>
                  <a:txBody>
                    <a:bodyPr>
                      <a:noAutofit/>
                    </a:bodyPr>
                    <a:lstStyle/>
                    <a:p>
                      <a:pPr indent="0" lvl="0" marL="0">
                        <a:spcBef>
                          <a:spcPts val="0"/>
                        </a:spcBef>
                        <a:buNone/>
                      </a:pPr>
                      <a:r>
                        <a:rPr lang="en"/>
                        <a:t>20 hours ~ 35 hours</a:t>
                      </a:r>
                    </a:p>
                  </a:txBody>
                  <a:tcPr marT="91425" marB="91425" marR="91425" marL="91425"/>
                </a:tc>
                <a:tc>
                  <a:txBody>
                    <a:bodyPr>
                      <a:noAutofit/>
                    </a:bodyPr>
                    <a:lstStyle/>
                    <a:p>
                      <a:pPr indent="0" lvl="0" marL="0" rtl="0">
                        <a:spcBef>
                          <a:spcPts val="0"/>
                        </a:spcBef>
                        <a:buNone/>
                      </a:pPr>
                      <a:r>
                        <a:rPr lang="en"/>
                        <a:t> Try to change the method. If still fails, try to edit this feature</a:t>
                      </a:r>
                    </a:p>
                  </a:txBody>
                  <a:tcPr marT="91425" marB="91425" marR="91425" marL="91425"/>
                </a:tc>
              </a:tr>
              <a:tr h="783875">
                <a:tc>
                  <a:txBody>
                    <a:bodyPr>
                      <a:noAutofit/>
                    </a:bodyPr>
                    <a:lstStyle/>
                    <a:p>
                      <a:pPr indent="0" lvl="0" marL="0">
                        <a:spcBef>
                          <a:spcPts val="0"/>
                        </a:spcBef>
                        <a:buNone/>
                      </a:pPr>
                      <a:r>
                        <a:rPr lang="en"/>
                        <a:t>Key functions hard to achieve because of the previous implementation</a:t>
                      </a:r>
                    </a:p>
                  </a:txBody>
                  <a:tcPr marT="91425" marB="91425" marR="91425" marL="91425"/>
                </a:tc>
                <a:tc>
                  <a:txBody>
                    <a:bodyPr>
                      <a:noAutofit/>
                    </a:bodyPr>
                    <a:lstStyle/>
                    <a:p>
                      <a:pPr indent="0" lvl="0" marL="0">
                        <a:spcBef>
                          <a:spcPts val="0"/>
                        </a:spcBef>
                        <a:buNone/>
                      </a:pPr>
                      <a:r>
                        <a:rPr lang="en"/>
                        <a:t>15hours ~ 20 hours</a:t>
                      </a:r>
                    </a:p>
                  </a:txBody>
                  <a:tcPr marT="91425" marB="91425" marR="91425" marL="91425"/>
                </a:tc>
                <a:tc>
                  <a:txBody>
                    <a:bodyPr>
                      <a:noAutofit/>
                    </a:bodyPr>
                    <a:lstStyle/>
                    <a:p>
                      <a:pPr indent="0" lvl="0" marL="0">
                        <a:spcBef>
                          <a:spcPts val="0"/>
                        </a:spcBef>
                        <a:buNone/>
                      </a:pPr>
                      <a:r>
                        <a:rPr lang="en"/>
                        <a:t>Assign an additional member to solve the previous bug. Groups work of 3 people on the key functions</a:t>
                      </a:r>
                    </a:p>
                  </a:txBody>
                  <a:tcPr marT="91425" marB="91425" marR="91425" marL="91425"/>
                </a:tc>
              </a:tr>
              <a:tr h="783875">
                <a:tc>
                  <a:txBody>
                    <a:bodyPr>
                      <a:noAutofit/>
                    </a:bodyPr>
                    <a:lstStyle/>
                    <a:p>
                      <a:pPr indent="0" lvl="0" marL="0">
                        <a:spcBef>
                          <a:spcPts val="0"/>
                        </a:spcBef>
                        <a:buNone/>
                      </a:pPr>
                      <a:r>
                        <a:rPr lang="en"/>
                        <a:t>No automatic testing tools on Unity.</a:t>
                      </a:r>
                    </a:p>
                  </a:txBody>
                  <a:tcPr marT="91425" marB="91425" marR="91425" marL="91425"/>
                </a:tc>
                <a:tc>
                  <a:txBody>
                    <a:bodyPr>
                      <a:noAutofit/>
                    </a:bodyPr>
                    <a:lstStyle/>
                    <a:p>
                      <a:pPr indent="0" lvl="0" marL="0">
                        <a:spcBef>
                          <a:spcPts val="0"/>
                        </a:spcBef>
                        <a:buNone/>
                      </a:pPr>
                      <a:r>
                        <a:rPr lang="en"/>
                        <a:t>10 hours ~ 20 hours</a:t>
                      </a:r>
                    </a:p>
                  </a:txBody>
                  <a:tcPr marT="91425" marB="91425" marR="91425" marL="91425"/>
                </a:tc>
                <a:tc>
                  <a:txBody>
                    <a:bodyPr>
                      <a:noAutofit/>
                    </a:bodyPr>
                    <a:lstStyle/>
                    <a:p>
                      <a:pPr indent="0" lvl="0" marL="0">
                        <a:spcBef>
                          <a:spcPts val="0"/>
                        </a:spcBef>
                        <a:buNone/>
                      </a:pPr>
                      <a:r>
                        <a:rPr lang="en"/>
                        <a:t>Assign an additional member to manually add tests on the code.</a:t>
                      </a:r>
                    </a:p>
                  </a:txBody>
                  <a:tcPr marT="91425" marB="91425" marR="91425" marL="91425"/>
                </a:tc>
              </a:tr>
              <a:tr h="783875">
                <a:tc>
                  <a:txBody>
                    <a:bodyPr>
                      <a:noAutofit/>
                    </a:bodyPr>
                    <a:lstStyle/>
                    <a:p>
                      <a:pPr indent="0" lvl="0" marL="0">
                        <a:spcBef>
                          <a:spcPts val="0"/>
                        </a:spcBef>
                        <a:buNone/>
                      </a:pPr>
                      <a:r>
                        <a:rPr lang="en"/>
                        <a:t>UI is not consistent</a:t>
                      </a:r>
                    </a:p>
                  </a:txBody>
                  <a:tcPr marT="91425" marB="91425" marR="91425" marL="91425"/>
                </a:tc>
                <a:tc>
                  <a:txBody>
                    <a:bodyPr>
                      <a:noAutofit/>
                    </a:bodyPr>
                    <a:lstStyle/>
                    <a:p>
                      <a:pPr indent="0" lvl="0" marL="0">
                        <a:spcBef>
                          <a:spcPts val="0"/>
                        </a:spcBef>
                        <a:buNone/>
                      </a:pPr>
                      <a:r>
                        <a:rPr lang="en"/>
                        <a:t>5 hours</a:t>
                      </a:r>
                    </a:p>
                  </a:txBody>
                  <a:tcPr marT="91425" marB="91425" marR="91425" marL="91425"/>
                </a:tc>
                <a:tc>
                  <a:txBody>
                    <a:bodyPr>
                      <a:noAutofit/>
                    </a:bodyPr>
                    <a:lstStyle/>
                    <a:p>
                      <a:pPr indent="0" lvl="0" marL="0">
                        <a:spcBef>
                          <a:spcPts val="0"/>
                        </a:spcBef>
                        <a:buNone/>
                      </a:pPr>
                      <a:r>
                        <a:rPr lang="en"/>
                        <a:t>Assign an additional member to make sure the UI design and then implement in a group of 2 people. </a:t>
                      </a: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91" name="Shape 91"/>
          <p:cNvSpPr txBox="1"/>
          <p:nvPr>
            <p:ph idx="1" type="body"/>
          </p:nvPr>
        </p:nvSpPr>
        <p:spPr>
          <a:xfrm>
            <a:off x="311700" y="3342975"/>
            <a:ext cx="2930400" cy="14889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en">
                <a:solidFill>
                  <a:srgbClr val="222222"/>
                </a:solidFill>
                <a:latin typeface="Arial"/>
                <a:ea typeface="Arial"/>
                <a:cs typeface="Arial"/>
                <a:sym typeface="Arial"/>
              </a:rPr>
              <a:t>Local Multiplayer Games: Games </a:t>
            </a:r>
            <a:r>
              <a:rPr lang="en">
                <a:solidFill>
                  <a:srgbClr val="333333"/>
                </a:solidFill>
                <a:latin typeface="Arial"/>
                <a:ea typeface="Arial"/>
                <a:cs typeface="Arial"/>
                <a:sym typeface="Arial"/>
              </a:rPr>
              <a:t>can be played by multiple users on a singular device</a:t>
            </a:r>
          </a:p>
        </p:txBody>
      </p:sp>
      <p:pic>
        <p:nvPicPr>
          <p:cNvPr id="92" name="Shape 92"/>
          <p:cNvPicPr preferRelativeResize="0"/>
          <p:nvPr/>
        </p:nvPicPr>
        <p:blipFill>
          <a:blip r:embed="rId3">
            <a:alphaModFix/>
          </a:blip>
          <a:stretch>
            <a:fillRect/>
          </a:stretch>
        </p:blipFill>
        <p:spPr>
          <a:xfrm>
            <a:off x="311700" y="242900"/>
            <a:ext cx="4650126" cy="3100074"/>
          </a:xfrm>
          <a:prstGeom prst="rect">
            <a:avLst/>
          </a:prstGeom>
          <a:noFill/>
          <a:ln>
            <a:noFill/>
          </a:ln>
        </p:spPr>
      </p:pic>
      <p:pic>
        <p:nvPicPr>
          <p:cNvPr id="93" name="Shape 93"/>
          <p:cNvPicPr preferRelativeResize="0"/>
          <p:nvPr/>
        </p:nvPicPr>
        <p:blipFill rotWithShape="1">
          <a:blip r:embed="rId4">
            <a:alphaModFix/>
          </a:blip>
          <a:srcRect b="8349" l="0" r="18988" t="0"/>
          <a:stretch/>
        </p:blipFill>
        <p:spPr>
          <a:xfrm>
            <a:off x="3515174" y="1473725"/>
            <a:ext cx="5119675" cy="3100075"/>
          </a:xfrm>
          <a:prstGeom prst="rect">
            <a:avLst/>
          </a:prstGeom>
          <a:noFill/>
          <a:ln>
            <a:noFill/>
          </a:ln>
        </p:spPr>
      </p:pic>
      <p:sp>
        <p:nvSpPr>
          <p:cNvPr id="94" name="Shape 94"/>
          <p:cNvSpPr txBox="1"/>
          <p:nvPr/>
        </p:nvSpPr>
        <p:spPr>
          <a:xfrm>
            <a:off x="3000550" y="4753825"/>
            <a:ext cx="5634300" cy="841800"/>
          </a:xfrm>
          <a:prstGeom prst="rect">
            <a:avLst/>
          </a:prstGeom>
          <a:noFill/>
          <a:ln>
            <a:noFill/>
          </a:ln>
        </p:spPr>
        <p:txBody>
          <a:bodyPr anchorCtr="0" anchor="t" bIns="91425" lIns="91425" rIns="91425" wrap="square" tIns="91425">
            <a:noAutofit/>
          </a:bodyPr>
          <a:lstStyle/>
          <a:p>
            <a:pPr indent="0" lvl="0" marL="457200" rtl="0" algn="just">
              <a:lnSpc>
                <a:spcPct val="115000"/>
              </a:lnSpc>
              <a:spcBef>
                <a:spcPts val="0"/>
              </a:spcBef>
              <a:buNone/>
            </a:pPr>
            <a:r>
              <a:rPr lang="en" sz="1800"/>
              <a:t>2.5D game is a kind of game that visualizes the scene in 3D but has the characters moving on a 2D plane. The camera will have a fixed angle and looks towards the plane and the characters only have 4 direction of movements.</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Shape 374"/>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Project management - quality management</a:t>
            </a:r>
          </a:p>
        </p:txBody>
      </p:sp>
      <p:sp>
        <p:nvSpPr>
          <p:cNvPr id="375" name="Shape 375"/>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0" lvl="0" marL="0" rtl="0">
              <a:spcBef>
                <a:spcPts val="0"/>
              </a:spcBef>
              <a:buNone/>
            </a:pPr>
            <a:r>
              <a:t/>
            </a:r>
            <a:endParaRPr/>
          </a:p>
          <a:p>
            <a:pPr indent="0" lvl="0" marL="0" rtl="0">
              <a:spcBef>
                <a:spcPts val="0"/>
              </a:spcBef>
              <a:buNone/>
            </a:pPr>
            <a:r>
              <a:t/>
            </a:r>
            <a:endParaRPr/>
          </a:p>
        </p:txBody>
      </p:sp>
      <p:graphicFrame>
        <p:nvGraphicFramePr>
          <p:cNvPr id="376" name="Shape 376"/>
          <p:cNvGraphicFramePr/>
          <p:nvPr/>
        </p:nvGraphicFramePr>
        <p:xfrm>
          <a:off x="429750" y="1438875"/>
          <a:ext cx="3000000" cy="3000000"/>
        </p:xfrm>
        <a:graphic>
          <a:graphicData uri="http://schemas.openxmlformats.org/drawingml/2006/table">
            <a:tbl>
              <a:tblPr>
                <a:noFill/>
                <a:tableStyleId>{0C1F138D-55FD-4F7D-9AD8-920888D0B529}</a:tableStyleId>
              </a:tblPr>
              <a:tblGrid>
                <a:gridCol w="971800"/>
                <a:gridCol w="971800"/>
                <a:gridCol w="971800"/>
                <a:gridCol w="971800"/>
                <a:gridCol w="971800"/>
              </a:tblGrid>
              <a:tr h="969650">
                <a:tc>
                  <a:txBody>
                    <a:bodyPr>
                      <a:noAutofit/>
                    </a:bodyPr>
                    <a:lstStyle/>
                    <a:p>
                      <a:pPr indent="0" lvl="0" marL="0">
                        <a:spcBef>
                          <a:spcPts val="0"/>
                        </a:spcBef>
                        <a:buNone/>
                      </a:pPr>
                      <a:r>
                        <a:rPr lang="en"/>
                        <a:t>Features</a:t>
                      </a:r>
                    </a:p>
                  </a:txBody>
                  <a:tcPr marT="91425" marB="91425" marR="91425" marL="91425"/>
                </a:tc>
                <a:tc>
                  <a:txBody>
                    <a:bodyPr>
                      <a:noAutofit/>
                    </a:bodyPr>
                    <a:lstStyle/>
                    <a:p>
                      <a:pPr indent="0" lvl="0" marL="0">
                        <a:spcBef>
                          <a:spcPts val="0"/>
                        </a:spcBef>
                        <a:buNone/>
                      </a:pPr>
                      <a:r>
                        <a:rPr lang="en"/>
                        <a:t>Code Lines</a:t>
                      </a:r>
                    </a:p>
                  </a:txBody>
                  <a:tcPr marT="91425" marB="91425" marR="91425" marL="91425"/>
                </a:tc>
                <a:tc>
                  <a:txBody>
                    <a:bodyPr>
                      <a:noAutofit/>
                    </a:bodyPr>
                    <a:lstStyle/>
                    <a:p>
                      <a:pPr indent="0" lvl="0" marL="0">
                        <a:spcBef>
                          <a:spcPts val="0"/>
                        </a:spcBef>
                        <a:buNone/>
                      </a:pPr>
                      <a:r>
                        <a:rPr lang="en"/>
                        <a:t>Test Coverage</a:t>
                      </a:r>
                    </a:p>
                  </a:txBody>
                  <a:tcPr marT="91425" marB="91425" marR="91425" marL="91425"/>
                </a:tc>
                <a:tc>
                  <a:txBody>
                    <a:bodyPr>
                      <a:noAutofit/>
                    </a:bodyPr>
                    <a:lstStyle/>
                    <a:p>
                      <a:pPr indent="0" lvl="0" marL="0">
                        <a:spcBef>
                          <a:spcPts val="0"/>
                        </a:spcBef>
                        <a:buNone/>
                      </a:pPr>
                      <a:r>
                        <a:rPr lang="en"/>
                        <a:t>Bugs report</a:t>
                      </a:r>
                    </a:p>
                  </a:txBody>
                  <a:tcPr marT="91425" marB="91425" marR="91425" marL="91425"/>
                </a:tc>
                <a:tc>
                  <a:txBody>
                    <a:bodyPr>
                      <a:noAutofit/>
                    </a:bodyPr>
                    <a:lstStyle/>
                    <a:p>
                      <a:pPr indent="0" lvl="0" marL="0">
                        <a:spcBef>
                          <a:spcPts val="0"/>
                        </a:spcBef>
                        <a:buNone/>
                      </a:pPr>
                      <a:r>
                        <a:rPr lang="en"/>
                        <a:t>Man hours</a:t>
                      </a:r>
                    </a:p>
                  </a:txBody>
                  <a:tcPr marT="91425" marB="91425" marR="91425" marL="91425"/>
                </a:tc>
              </a:tr>
              <a:tr h="969650">
                <a:tc>
                  <a:txBody>
                    <a:bodyPr>
                      <a:noAutofit/>
                    </a:bodyPr>
                    <a:lstStyle/>
                    <a:p>
                      <a:pPr indent="0" lvl="0" marL="0">
                        <a:spcBef>
                          <a:spcPts val="0"/>
                        </a:spcBef>
                        <a:buNone/>
                      </a:pPr>
                      <a:r>
                        <a:rPr lang="en"/>
                        <a:t>Essential Features</a:t>
                      </a:r>
                    </a:p>
                  </a:txBody>
                  <a:tcPr marT="91425" marB="91425" marR="91425" marL="91425"/>
                </a:tc>
                <a:tc>
                  <a:txBody>
                    <a:bodyPr>
                      <a:noAutofit/>
                    </a:bodyPr>
                    <a:lstStyle/>
                    <a:p>
                      <a:pPr indent="0" lvl="0" marL="0">
                        <a:spcBef>
                          <a:spcPts val="0"/>
                        </a:spcBef>
                        <a:buNone/>
                      </a:pPr>
                      <a:r>
                        <a:rPr lang="en"/>
                        <a:t>~3000</a:t>
                      </a:r>
                    </a:p>
                  </a:txBody>
                  <a:tcPr marT="91425" marB="91425" marR="91425" marL="91425"/>
                </a:tc>
                <a:tc>
                  <a:txBody>
                    <a:bodyPr>
                      <a:noAutofit/>
                    </a:bodyPr>
                    <a:lstStyle/>
                    <a:p>
                      <a:pPr indent="0" lvl="0" marL="0">
                        <a:spcBef>
                          <a:spcPts val="0"/>
                        </a:spcBef>
                        <a:buNone/>
                      </a:pPr>
                      <a:r>
                        <a:rPr lang="en"/>
                        <a:t>100%</a:t>
                      </a:r>
                    </a:p>
                  </a:txBody>
                  <a:tcPr marT="91425" marB="91425" marR="91425" marL="91425"/>
                </a:tc>
                <a:tc>
                  <a:txBody>
                    <a:bodyPr>
                      <a:noAutofit/>
                    </a:bodyPr>
                    <a:lstStyle/>
                    <a:p>
                      <a:pPr indent="0" lvl="0" marL="0">
                        <a:spcBef>
                          <a:spcPts val="0"/>
                        </a:spcBef>
                        <a:buNone/>
                      </a:pPr>
                      <a:r>
                        <a:rPr lang="en"/>
                        <a:t>12</a:t>
                      </a:r>
                    </a:p>
                  </a:txBody>
                  <a:tcPr marT="91425" marB="91425" marR="91425" marL="91425"/>
                </a:tc>
                <a:tc>
                  <a:txBody>
                    <a:bodyPr>
                      <a:noAutofit/>
                    </a:bodyPr>
                    <a:lstStyle/>
                    <a:p>
                      <a:pPr indent="0" lvl="0" marL="0">
                        <a:spcBef>
                          <a:spcPts val="0"/>
                        </a:spcBef>
                        <a:buNone/>
                      </a:pPr>
                      <a:r>
                        <a:rPr lang="en"/>
                        <a:t>140</a:t>
                      </a:r>
                    </a:p>
                  </a:txBody>
                  <a:tcPr marT="91425" marB="91425" marR="91425" marL="91425"/>
                </a:tc>
              </a:tr>
              <a:tr h="969650">
                <a:tc>
                  <a:txBody>
                    <a:bodyPr>
                      <a:noAutofit/>
                    </a:bodyPr>
                    <a:lstStyle/>
                    <a:p>
                      <a:pPr indent="0" lvl="0" marL="0">
                        <a:spcBef>
                          <a:spcPts val="0"/>
                        </a:spcBef>
                        <a:buNone/>
                      </a:pPr>
                      <a:r>
                        <a:rPr lang="en"/>
                        <a:t>Desireable Features</a:t>
                      </a:r>
                    </a:p>
                  </a:txBody>
                  <a:tcPr marT="91425" marB="91425" marR="91425" marL="91425"/>
                </a:tc>
                <a:tc>
                  <a:txBody>
                    <a:bodyPr>
                      <a:noAutofit/>
                    </a:bodyPr>
                    <a:lstStyle/>
                    <a:p>
                      <a:pPr indent="0" lvl="0" marL="0">
                        <a:spcBef>
                          <a:spcPts val="0"/>
                        </a:spcBef>
                        <a:buNone/>
                      </a:pPr>
                      <a:r>
                        <a:rPr lang="en"/>
                        <a:t>~1500</a:t>
                      </a:r>
                    </a:p>
                  </a:txBody>
                  <a:tcPr marT="91425" marB="91425" marR="91425" marL="91425"/>
                </a:tc>
                <a:tc>
                  <a:txBody>
                    <a:bodyPr>
                      <a:noAutofit/>
                    </a:bodyPr>
                    <a:lstStyle/>
                    <a:p>
                      <a:pPr indent="0" lvl="0" marL="0">
                        <a:spcBef>
                          <a:spcPts val="0"/>
                        </a:spcBef>
                        <a:buNone/>
                      </a:pPr>
                      <a:r>
                        <a:rPr lang="en"/>
                        <a:t>83%</a:t>
                      </a:r>
                    </a:p>
                  </a:txBody>
                  <a:tcPr marT="91425" marB="91425" marR="91425" marL="91425"/>
                </a:tc>
                <a:tc>
                  <a:txBody>
                    <a:bodyPr>
                      <a:noAutofit/>
                    </a:bodyPr>
                    <a:lstStyle/>
                    <a:p>
                      <a:pPr indent="0" lvl="0" marL="0">
                        <a:spcBef>
                          <a:spcPts val="0"/>
                        </a:spcBef>
                        <a:buNone/>
                      </a:pPr>
                      <a:r>
                        <a:rPr lang="en"/>
                        <a:t>5</a:t>
                      </a:r>
                    </a:p>
                  </a:txBody>
                  <a:tcPr marT="91425" marB="91425" marR="91425" marL="91425"/>
                </a:tc>
                <a:tc>
                  <a:txBody>
                    <a:bodyPr>
                      <a:noAutofit/>
                    </a:bodyPr>
                    <a:lstStyle/>
                    <a:p>
                      <a:pPr indent="0" lvl="0" marL="0">
                        <a:spcBef>
                          <a:spcPts val="0"/>
                        </a:spcBef>
                        <a:buNone/>
                      </a:pPr>
                      <a:r>
                        <a:rPr lang="en"/>
                        <a:t>60</a:t>
                      </a:r>
                    </a:p>
                  </a:txBody>
                  <a:tcPr marT="91425" marB="91425" marR="91425" marL="91425"/>
                </a:tc>
              </a:tr>
              <a:tr h="969650">
                <a:tc>
                  <a:txBody>
                    <a:bodyPr>
                      <a:noAutofit/>
                    </a:bodyPr>
                    <a:lstStyle/>
                    <a:p>
                      <a:pPr indent="0" lvl="0" marL="0">
                        <a:spcBef>
                          <a:spcPts val="0"/>
                        </a:spcBef>
                        <a:buNone/>
                      </a:pPr>
                      <a:r>
                        <a:rPr lang="en"/>
                        <a:t>Optional Features</a:t>
                      </a:r>
                    </a:p>
                  </a:txBody>
                  <a:tcPr marT="91425" marB="91425" marR="91425" marL="91425"/>
                </a:tc>
                <a:tc>
                  <a:txBody>
                    <a:bodyPr>
                      <a:noAutofit/>
                    </a:bodyPr>
                    <a:lstStyle/>
                    <a:p>
                      <a:pPr indent="0" lvl="0" marL="0">
                        <a:spcBef>
                          <a:spcPts val="0"/>
                        </a:spcBef>
                        <a:buNone/>
                      </a:pPr>
                      <a:r>
                        <a:rPr lang="en"/>
                        <a:t>~1000</a:t>
                      </a:r>
                    </a:p>
                  </a:txBody>
                  <a:tcPr marT="91425" marB="91425" marR="91425" marL="91425"/>
                </a:tc>
                <a:tc>
                  <a:txBody>
                    <a:bodyPr>
                      <a:noAutofit/>
                    </a:bodyPr>
                    <a:lstStyle/>
                    <a:p>
                      <a:pPr indent="0" lvl="0" marL="0">
                        <a:spcBef>
                          <a:spcPts val="0"/>
                        </a:spcBef>
                        <a:buNone/>
                      </a:pPr>
                      <a:r>
                        <a:rPr lang="en"/>
                        <a:t>50%</a:t>
                      </a:r>
                    </a:p>
                  </a:txBody>
                  <a:tcPr marT="91425" marB="91425" marR="91425" marL="91425"/>
                </a:tc>
                <a:tc>
                  <a:txBody>
                    <a:bodyPr>
                      <a:noAutofit/>
                    </a:bodyPr>
                    <a:lstStyle/>
                    <a:p>
                      <a:pPr indent="0" lvl="0" marL="0">
                        <a:spcBef>
                          <a:spcPts val="0"/>
                        </a:spcBef>
                        <a:buNone/>
                      </a:pPr>
                      <a:r>
                        <a:rPr lang="en"/>
                        <a:t>2</a:t>
                      </a:r>
                    </a:p>
                  </a:txBody>
                  <a:tcPr marT="91425" marB="91425" marR="91425" marL="91425"/>
                </a:tc>
                <a:tc>
                  <a:txBody>
                    <a:bodyPr>
                      <a:noAutofit/>
                    </a:bodyPr>
                    <a:lstStyle/>
                    <a:p>
                      <a:pPr indent="0" lvl="0" marL="0">
                        <a:spcBef>
                          <a:spcPts val="0"/>
                        </a:spcBef>
                        <a:buNone/>
                      </a:pPr>
                      <a:r>
                        <a:rPr lang="en"/>
                        <a:t>30</a:t>
                      </a:r>
                    </a:p>
                  </a:txBody>
                  <a:tcPr marT="91425" marB="91425" marR="91425" marL="91425"/>
                </a:tc>
              </a:tr>
              <a:tr h="969650">
                <a:tc>
                  <a:txBody>
                    <a:bodyPr>
                      <a:noAutofit/>
                    </a:bodyPr>
                    <a:lstStyle/>
                    <a:p>
                      <a:pPr indent="0" lvl="0" marL="0">
                        <a:spcBef>
                          <a:spcPts val="0"/>
                        </a:spcBef>
                        <a:buNone/>
                      </a:pPr>
                      <a:r>
                        <a:rPr lang="en"/>
                        <a:t>Additional </a:t>
                      </a:r>
                    </a:p>
                    <a:p>
                      <a:pPr indent="0" lvl="0" marL="0">
                        <a:spcBef>
                          <a:spcPts val="0"/>
                        </a:spcBef>
                        <a:buNone/>
                      </a:pPr>
                      <a:r>
                        <a:rPr lang="en"/>
                        <a:t>Features</a:t>
                      </a:r>
                    </a:p>
                  </a:txBody>
                  <a:tcPr marT="91425" marB="91425" marR="91425" marL="91425"/>
                </a:tc>
                <a:tc>
                  <a:txBody>
                    <a:bodyPr>
                      <a:noAutofit/>
                    </a:bodyPr>
                    <a:lstStyle/>
                    <a:p>
                      <a:pPr indent="0" lvl="0" marL="0">
                        <a:spcBef>
                          <a:spcPts val="0"/>
                        </a:spcBef>
                        <a:buNone/>
                      </a:pPr>
                      <a:r>
                        <a:rPr lang="en"/>
                        <a:t>~500</a:t>
                      </a:r>
                    </a:p>
                  </a:txBody>
                  <a:tcPr marT="91425" marB="91425" marR="91425" marL="91425"/>
                </a:tc>
                <a:tc>
                  <a:txBody>
                    <a:bodyPr>
                      <a:noAutofit/>
                    </a:bodyPr>
                    <a:lstStyle/>
                    <a:p>
                      <a:pPr indent="0" lvl="0" marL="0">
                        <a:spcBef>
                          <a:spcPts val="0"/>
                        </a:spcBef>
                        <a:buNone/>
                      </a:pPr>
                      <a:r>
                        <a:rPr lang="en"/>
                        <a:t>50%</a:t>
                      </a:r>
                    </a:p>
                  </a:txBody>
                  <a:tcPr marT="91425" marB="91425" marR="91425" marL="91425"/>
                </a:tc>
                <a:tc>
                  <a:txBody>
                    <a:bodyPr>
                      <a:noAutofit/>
                    </a:bodyPr>
                    <a:lstStyle/>
                    <a:p>
                      <a:pPr indent="0" lvl="0" marL="0">
                        <a:spcBef>
                          <a:spcPts val="0"/>
                        </a:spcBef>
                        <a:buNone/>
                      </a:pPr>
                      <a:r>
                        <a:rPr lang="en"/>
                        <a:t>1</a:t>
                      </a:r>
                    </a:p>
                  </a:txBody>
                  <a:tcPr marT="91425" marB="91425" marR="91425" marL="91425"/>
                </a:tc>
                <a:tc>
                  <a:txBody>
                    <a:bodyPr>
                      <a:noAutofit/>
                    </a:bodyPr>
                    <a:lstStyle/>
                    <a:p>
                      <a:pPr indent="0" lvl="0" marL="0">
                        <a:spcBef>
                          <a:spcPts val="0"/>
                        </a:spcBef>
                        <a:buNone/>
                      </a:pPr>
                      <a:r>
                        <a:rPr lang="en"/>
                        <a:t>30</a:t>
                      </a:r>
                    </a:p>
                  </a:txBody>
                  <a:tcPr marT="91425" marB="91425" marR="91425" marL="91425"/>
                </a:tc>
              </a:tr>
            </a:tbl>
          </a:graphicData>
        </a:graphic>
      </p:graphicFrame>
      <p:pic>
        <p:nvPicPr>
          <p:cNvPr id="377" name="Shape 377"/>
          <p:cNvPicPr preferRelativeResize="0"/>
          <p:nvPr/>
        </p:nvPicPr>
        <p:blipFill>
          <a:blip r:embed="rId3">
            <a:alphaModFix/>
          </a:blip>
          <a:stretch>
            <a:fillRect/>
          </a:stretch>
        </p:blipFill>
        <p:spPr>
          <a:xfrm>
            <a:off x="5474741" y="1305475"/>
            <a:ext cx="3357559" cy="51695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Project management - process improvement</a:t>
            </a:r>
          </a:p>
        </p:txBody>
      </p:sp>
      <p:sp>
        <p:nvSpPr>
          <p:cNvPr id="383" name="Shape 383"/>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0" lvl="0" marL="0" rtl="0">
              <a:spcBef>
                <a:spcPts val="0"/>
              </a:spcBef>
              <a:buNone/>
            </a:pPr>
            <a:r>
              <a:t/>
            </a:r>
            <a:endParaRPr/>
          </a:p>
          <a:p>
            <a:pPr indent="0" lvl="0" marL="0" rtl="0">
              <a:spcBef>
                <a:spcPts val="0"/>
              </a:spcBef>
              <a:buNone/>
            </a:pPr>
            <a:r>
              <a:t/>
            </a:r>
            <a:endParaRPr/>
          </a:p>
        </p:txBody>
      </p:sp>
      <p:pic>
        <p:nvPicPr>
          <p:cNvPr id="384" name="Shape 384"/>
          <p:cNvPicPr preferRelativeResize="0"/>
          <p:nvPr/>
        </p:nvPicPr>
        <p:blipFill>
          <a:blip r:embed="rId3">
            <a:alphaModFix/>
          </a:blip>
          <a:stretch>
            <a:fillRect/>
          </a:stretch>
        </p:blipFill>
        <p:spPr>
          <a:xfrm>
            <a:off x="0" y="1614595"/>
            <a:ext cx="9144000" cy="428311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Project management - iteration evolution</a:t>
            </a:r>
          </a:p>
        </p:txBody>
      </p:sp>
      <p:sp>
        <p:nvSpPr>
          <p:cNvPr id="390" name="Shape 390"/>
          <p:cNvSpPr txBox="1"/>
          <p:nvPr>
            <p:ph idx="1" type="body"/>
          </p:nvPr>
        </p:nvSpPr>
        <p:spPr>
          <a:xfrm>
            <a:off x="311700" y="1329524"/>
            <a:ext cx="8520600" cy="5130600"/>
          </a:xfrm>
          <a:prstGeom prst="rect">
            <a:avLst/>
          </a:prstGeom>
        </p:spPr>
        <p:txBody>
          <a:bodyPr anchorCtr="0" anchor="t" bIns="91425" lIns="91425" rIns="91425" wrap="square" tIns="91425">
            <a:noAutofit/>
          </a:bodyPr>
          <a:lstStyle/>
          <a:p>
            <a:pPr indent="0" lvl="0" marL="0">
              <a:spcBef>
                <a:spcPts val="0"/>
              </a:spcBef>
              <a:buNone/>
            </a:pPr>
            <a:r>
              <a:rPr lang="en"/>
              <a:t>Iteration 1:</a:t>
            </a:r>
          </a:p>
          <a:p>
            <a:pPr indent="-342900" lvl="0" marL="457200" rtl="0">
              <a:spcBef>
                <a:spcPts val="0"/>
              </a:spcBef>
              <a:spcAft>
                <a:spcPts val="0"/>
              </a:spcAft>
              <a:buSzPts val="1800"/>
              <a:buAutoNum type="alphaLcPeriod"/>
            </a:pPr>
            <a:r>
              <a:rPr lang="en"/>
              <a:t>Environment setting.</a:t>
            </a:r>
          </a:p>
          <a:p>
            <a:pPr indent="-342900" lvl="0" marL="457200" rtl="0">
              <a:spcBef>
                <a:spcPts val="0"/>
              </a:spcBef>
              <a:spcAft>
                <a:spcPts val="0"/>
              </a:spcAft>
              <a:buSzPts val="1800"/>
              <a:buAutoNum type="alphaLcPeriod"/>
            </a:pPr>
            <a:r>
              <a:rPr lang="en"/>
              <a:t>Desert Map design and implementation.</a:t>
            </a:r>
          </a:p>
          <a:p>
            <a:pPr indent="-342900" lvl="0" marL="457200" rtl="0">
              <a:spcBef>
                <a:spcPts val="0"/>
              </a:spcBef>
              <a:buSzPts val="1800"/>
              <a:buAutoNum type="alphaLcPeriod"/>
            </a:pPr>
            <a:r>
              <a:rPr lang="en"/>
              <a:t>Basic Tank model and movement logic.</a:t>
            </a:r>
          </a:p>
          <a:p>
            <a:pPr indent="0" lvl="0" marL="0">
              <a:spcBef>
                <a:spcPts val="0"/>
              </a:spcBef>
              <a:buNone/>
            </a:pPr>
            <a:r>
              <a:rPr lang="en"/>
              <a:t>Iteration 2:</a:t>
            </a:r>
          </a:p>
          <a:p>
            <a:pPr indent="-342900" lvl="0" marL="457200" rtl="0">
              <a:spcBef>
                <a:spcPts val="0"/>
              </a:spcBef>
              <a:spcAft>
                <a:spcPts val="0"/>
              </a:spcAft>
              <a:buSzPts val="1800"/>
              <a:buAutoNum type="alphaLcPeriod"/>
            </a:pPr>
            <a:r>
              <a:rPr lang="en"/>
              <a:t>Tank shooting function and explosion.</a:t>
            </a:r>
          </a:p>
          <a:p>
            <a:pPr indent="-342900" lvl="0" marL="457200">
              <a:spcBef>
                <a:spcPts val="0"/>
              </a:spcBef>
              <a:spcAft>
                <a:spcPts val="0"/>
              </a:spcAft>
              <a:buSzPts val="1800"/>
              <a:buAutoNum type="alphaLcPeriod"/>
            </a:pPr>
            <a:r>
              <a:rPr lang="en"/>
              <a:t>Forest Map design and implementation.</a:t>
            </a:r>
          </a:p>
          <a:p>
            <a:pPr indent="-342900" lvl="0" marL="457200">
              <a:spcBef>
                <a:spcPts val="0"/>
              </a:spcBef>
              <a:buSzPts val="1800"/>
              <a:buAutoNum type="alphaLcPeriod"/>
            </a:pPr>
            <a:r>
              <a:rPr lang="en"/>
              <a:t>Tank health, died mechanism.</a:t>
            </a:r>
          </a:p>
          <a:p>
            <a:pPr indent="0" lvl="0" marL="0">
              <a:spcBef>
                <a:spcPts val="0"/>
              </a:spcBef>
              <a:buNone/>
            </a:pPr>
            <a:r>
              <a:rPr lang="en"/>
              <a:t>Iteration 3:</a:t>
            </a:r>
          </a:p>
          <a:p>
            <a:pPr indent="-342900" lvl="0" marL="457200" rtl="0">
              <a:spcBef>
                <a:spcPts val="0"/>
              </a:spcBef>
              <a:spcAft>
                <a:spcPts val="0"/>
              </a:spcAft>
              <a:buSzPts val="1800"/>
              <a:buAutoNum type="alphaLcPeriod"/>
            </a:pPr>
            <a:r>
              <a:rPr lang="en"/>
              <a:t>Main menu design and implementation.</a:t>
            </a:r>
          </a:p>
          <a:p>
            <a:pPr indent="-342900" lvl="0" marL="457200" rtl="0">
              <a:spcBef>
                <a:spcPts val="0"/>
              </a:spcBef>
              <a:spcAft>
                <a:spcPts val="0"/>
              </a:spcAft>
              <a:buSzPts val="1800"/>
              <a:buAutoNum type="alphaLcPeriod"/>
            </a:pPr>
            <a:r>
              <a:rPr lang="en"/>
              <a:t>Airport Map design and implementation.</a:t>
            </a:r>
          </a:p>
          <a:p>
            <a:pPr indent="-342900" lvl="0" marL="457200" rtl="0">
              <a:spcBef>
                <a:spcPts val="0"/>
              </a:spcBef>
              <a:spcAft>
                <a:spcPts val="0"/>
              </a:spcAft>
              <a:buSzPts val="1800"/>
              <a:buAutoNum type="alphaLcPeriod"/>
            </a:pPr>
            <a:r>
              <a:rPr lang="en"/>
              <a:t>Game pause, start, end.</a:t>
            </a:r>
          </a:p>
          <a:p>
            <a:pPr indent="-342900" lvl="0" marL="457200" rtl="0">
              <a:spcBef>
                <a:spcPts val="0"/>
              </a:spcBef>
              <a:buSzPts val="1800"/>
              <a:buAutoNum type="alphaLcPeriod"/>
            </a:pPr>
            <a:r>
              <a:rPr lang="en"/>
              <a:t>Select different maps.</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Shape 395"/>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Project management - work load</a:t>
            </a:r>
          </a:p>
        </p:txBody>
      </p:sp>
      <p:sp>
        <p:nvSpPr>
          <p:cNvPr id="396" name="Shape 396"/>
          <p:cNvSpPr txBox="1"/>
          <p:nvPr>
            <p:ph idx="1" type="body"/>
          </p:nvPr>
        </p:nvSpPr>
        <p:spPr>
          <a:xfrm>
            <a:off x="311700" y="1688424"/>
            <a:ext cx="8520600" cy="4803000"/>
          </a:xfrm>
          <a:prstGeom prst="rect">
            <a:avLst/>
          </a:prstGeom>
        </p:spPr>
        <p:txBody>
          <a:bodyPr anchorCtr="0" anchor="t" bIns="91425" lIns="91425" rIns="91425" wrap="square" tIns="91425">
            <a:noAutofit/>
          </a:bodyPr>
          <a:lstStyle/>
          <a:p>
            <a:pPr indent="0" lvl="0" marL="0">
              <a:spcBef>
                <a:spcPts val="0"/>
              </a:spcBef>
              <a:buNone/>
            </a:pPr>
            <a:r>
              <a:rPr lang="en"/>
              <a:t>Requirement analysis: 20 hours</a:t>
            </a:r>
          </a:p>
          <a:p>
            <a:pPr indent="0" lvl="0" marL="0">
              <a:spcBef>
                <a:spcPts val="0"/>
              </a:spcBef>
              <a:buNone/>
            </a:pPr>
            <a:r>
              <a:rPr lang="en"/>
              <a:t>Design: 20 hours</a:t>
            </a:r>
          </a:p>
          <a:p>
            <a:pPr indent="0" lvl="0" marL="0">
              <a:spcBef>
                <a:spcPts val="0"/>
              </a:spcBef>
              <a:buNone/>
            </a:pPr>
            <a:r>
              <a:rPr lang="en"/>
              <a:t>Essential Features coding: 84 points * 2 = 168 hours</a:t>
            </a:r>
          </a:p>
          <a:p>
            <a:pPr indent="0" lvl="0" marL="0">
              <a:spcBef>
                <a:spcPts val="0"/>
              </a:spcBef>
              <a:buNone/>
            </a:pPr>
            <a:r>
              <a:rPr lang="en"/>
              <a:t>Key features’ bugs fixing: 20 * 2.5 = 50 hours</a:t>
            </a:r>
          </a:p>
          <a:p>
            <a:pPr indent="0" lvl="0" marL="0">
              <a:spcBef>
                <a:spcPts val="0"/>
              </a:spcBef>
              <a:buNone/>
            </a:pPr>
            <a:r>
              <a:rPr lang="en"/>
              <a:t>Total mans’ hour on coding: 258 hours</a:t>
            </a:r>
          </a:p>
          <a:p>
            <a:pPr indent="0" lvl="0" marL="0">
              <a:spcBef>
                <a:spcPts val="0"/>
              </a:spcBef>
              <a:buNone/>
            </a:pPr>
            <a:r>
              <a:rPr lang="en"/>
              <a:t>Weekly meeting : 2  * 12 = 24 hours</a:t>
            </a:r>
          </a:p>
          <a:p>
            <a:pPr indent="0" lvl="0" marL="0">
              <a:spcBef>
                <a:spcPts val="0"/>
              </a:spcBef>
              <a:buNone/>
            </a:pPr>
            <a:r>
              <a:rPr lang="en"/>
              <a:t>Group learn: 2 * 12 = 24 hours</a:t>
            </a:r>
          </a:p>
          <a:p>
            <a:pPr indent="0" lvl="0" marL="0">
              <a:spcBef>
                <a:spcPts val="0"/>
              </a:spcBef>
              <a:buNone/>
            </a:pPr>
            <a:r>
              <a:rPr lang="en"/>
              <a:t>Documentations: 2 * 12 = 24 hours</a:t>
            </a:r>
          </a:p>
          <a:p>
            <a:pPr indent="0" lvl="0" marL="0">
              <a:spcBef>
                <a:spcPts val="0"/>
              </a:spcBef>
              <a:buNone/>
            </a:pPr>
            <a:r>
              <a:rPr lang="en"/>
              <a:t>Total hours for each on average: (258 /6 + 26 + 26 + 26) / 13 = 9.85 / week</a:t>
            </a:r>
          </a:p>
          <a:p>
            <a:pPr indent="0" lvl="0" marL="0" rtl="0">
              <a:spcBef>
                <a:spcPts val="0"/>
              </a:spcBef>
              <a:buNone/>
            </a:pPr>
            <a:r>
              <a:t/>
            </a:r>
            <a:endParaRPr/>
          </a:p>
          <a:p>
            <a:pPr indent="0" lvl="0" marL="0" rtl="0">
              <a:spcBef>
                <a:spcPts val="0"/>
              </a:spcBef>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Shape 401"/>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A</a:t>
            </a:r>
            <a:r>
              <a:rPr lang="en"/>
              <a:t>chievement!</a:t>
            </a:r>
          </a:p>
        </p:txBody>
      </p:sp>
      <p:sp>
        <p:nvSpPr>
          <p:cNvPr id="402" name="Shape 402"/>
          <p:cNvSpPr txBox="1"/>
          <p:nvPr>
            <p:ph idx="1" type="body"/>
          </p:nvPr>
        </p:nvSpPr>
        <p:spPr>
          <a:xfrm>
            <a:off x="311700" y="1276499"/>
            <a:ext cx="8520600" cy="4803000"/>
          </a:xfrm>
          <a:prstGeom prst="rect">
            <a:avLst/>
          </a:prstGeom>
        </p:spPr>
        <p:txBody>
          <a:bodyPr anchorCtr="0" anchor="t" bIns="91425" lIns="91425" rIns="91425" wrap="square" tIns="91425">
            <a:noAutofit/>
          </a:bodyPr>
          <a:lstStyle/>
          <a:p>
            <a:pPr indent="0" lvl="0" marL="0">
              <a:spcBef>
                <a:spcPts val="0"/>
              </a:spcBef>
              <a:buNone/>
            </a:pPr>
            <a:r>
              <a:rPr lang="en" sz="3600"/>
              <a:t>Well, we made our own game!</a:t>
            </a:r>
          </a:p>
          <a:p>
            <a:pPr indent="0" lvl="0" marL="0">
              <a:spcBef>
                <a:spcPts val="0"/>
              </a:spcBef>
              <a:buNone/>
            </a:pPr>
            <a:r>
              <a:rPr lang="en" sz="1400"/>
              <a:t>6 people work quite smoothly, everyone got assigned works to do in each week. Nice job Team!</a:t>
            </a:r>
          </a:p>
          <a:p>
            <a:pPr indent="0" lvl="0" marL="0">
              <a:spcBef>
                <a:spcPts val="0"/>
              </a:spcBef>
              <a:buNone/>
            </a:pPr>
            <a:r>
              <a:t/>
            </a:r>
            <a:endParaRPr/>
          </a:p>
          <a:p>
            <a:pPr indent="0" lvl="0" marL="0" rtl="0">
              <a:spcBef>
                <a:spcPts val="0"/>
              </a:spcBef>
              <a:buNone/>
            </a:pPr>
            <a:r>
              <a:t/>
            </a:r>
            <a:endParaRPr/>
          </a:p>
        </p:txBody>
      </p:sp>
      <p:pic>
        <p:nvPicPr>
          <p:cNvPr id="403" name="Shape 403"/>
          <p:cNvPicPr preferRelativeResize="0"/>
          <p:nvPr/>
        </p:nvPicPr>
        <p:blipFill>
          <a:blip r:embed="rId3">
            <a:alphaModFix/>
          </a:blip>
          <a:stretch>
            <a:fillRect/>
          </a:stretch>
        </p:blipFill>
        <p:spPr>
          <a:xfrm>
            <a:off x="398400" y="2605100"/>
            <a:ext cx="7407372" cy="402117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C</a:t>
            </a:r>
            <a:r>
              <a:rPr lang="en"/>
              <a:t>hallenges and lessons</a:t>
            </a:r>
          </a:p>
        </p:txBody>
      </p:sp>
      <p:sp>
        <p:nvSpPr>
          <p:cNvPr id="409" name="Shape 409"/>
          <p:cNvSpPr txBox="1"/>
          <p:nvPr>
            <p:ph idx="1" type="body"/>
          </p:nvPr>
        </p:nvSpPr>
        <p:spPr>
          <a:xfrm>
            <a:off x="311700" y="1688433"/>
            <a:ext cx="8520600" cy="4403700"/>
          </a:xfrm>
          <a:prstGeom prst="rect">
            <a:avLst/>
          </a:prstGeom>
        </p:spPr>
        <p:txBody>
          <a:bodyPr anchorCtr="0" anchor="t" bIns="91425" lIns="91425" rIns="91425" wrap="square" tIns="91425">
            <a:noAutofit/>
          </a:bodyPr>
          <a:lstStyle/>
          <a:p>
            <a:pPr indent="0" lvl="0" marL="0">
              <a:spcBef>
                <a:spcPts val="0"/>
              </a:spcBef>
              <a:buNone/>
            </a:pPr>
            <a:r>
              <a:rPr lang="en"/>
              <a:t>Challenges: </a:t>
            </a:r>
          </a:p>
          <a:p>
            <a:pPr indent="0" lvl="0" marL="0" rtl="0">
              <a:spcBef>
                <a:spcPts val="0"/>
              </a:spcBef>
              <a:buNone/>
            </a:pPr>
            <a:r>
              <a:rPr lang="en"/>
              <a:t>No previous game </a:t>
            </a:r>
            <a:r>
              <a:rPr lang="en"/>
              <a:t>development</a:t>
            </a:r>
            <a:r>
              <a:rPr lang="en"/>
              <a:t> </a:t>
            </a:r>
            <a:r>
              <a:rPr lang="en"/>
              <a:t>experience</a:t>
            </a:r>
          </a:p>
          <a:p>
            <a:pPr indent="0" lvl="0" marL="0" rtl="0">
              <a:spcBef>
                <a:spcPts val="0"/>
              </a:spcBef>
              <a:buNone/>
            </a:pPr>
            <a:r>
              <a:rPr lang="en"/>
              <a:t>Lessons:</a:t>
            </a:r>
          </a:p>
          <a:p>
            <a:pPr indent="0" lvl="0" marL="0" rtl="0">
              <a:spcBef>
                <a:spcPts val="0"/>
              </a:spcBef>
              <a:buNone/>
            </a:pPr>
            <a:r>
              <a:rPr lang="en"/>
              <a:t>Do it before you think</a:t>
            </a:r>
          </a:p>
          <a:p>
            <a:pPr indent="0" lvl="0" marL="0">
              <a:spcBef>
                <a:spcPts val="0"/>
              </a:spcBef>
              <a:buNone/>
            </a:pPr>
            <a:r>
              <a:rPr lang="en"/>
              <a:t>Think it clearly before you coding.</a:t>
            </a:r>
          </a:p>
          <a:p>
            <a:pPr indent="0" lvl="0" marL="0" rtl="0">
              <a:spcBef>
                <a:spcPts val="0"/>
              </a:spcBef>
              <a:buNone/>
            </a:pPr>
            <a:r>
              <a:t/>
            </a:r>
            <a:endParaRPr/>
          </a:p>
          <a:p>
            <a:pPr indent="0" lvl="0" marL="0" rtl="0">
              <a:spcBef>
                <a:spcPts val="0"/>
              </a:spcBef>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type="ctrTitle"/>
          </p:nvPr>
        </p:nvSpPr>
        <p:spPr>
          <a:xfrm>
            <a:off x="1004125" y="2053860"/>
            <a:ext cx="7136700" cy="1363200"/>
          </a:xfrm>
          <a:prstGeom prst="rect">
            <a:avLst/>
          </a:prstGeom>
        </p:spPr>
        <p:txBody>
          <a:bodyPr anchorCtr="0" anchor="b" bIns="91425" lIns="91425" rIns="91425" wrap="square" tIns="91425">
            <a:noAutofit/>
          </a:bodyPr>
          <a:lstStyle/>
          <a:p>
            <a:pPr indent="0" lvl="0" marL="0" rtl="0">
              <a:spcBef>
                <a:spcPts val="0"/>
              </a:spcBef>
              <a:buNone/>
            </a:pPr>
            <a:r>
              <a:rPr lang="en"/>
              <a:t>Q&amp;A</a:t>
            </a:r>
          </a:p>
        </p:txBody>
      </p:sp>
      <p:sp>
        <p:nvSpPr>
          <p:cNvPr id="415" name="Shape 415"/>
          <p:cNvSpPr txBox="1"/>
          <p:nvPr>
            <p:ph idx="1" type="subTitle"/>
          </p:nvPr>
        </p:nvSpPr>
        <p:spPr>
          <a:xfrm>
            <a:off x="2136750" y="3675125"/>
            <a:ext cx="4870500" cy="1293900"/>
          </a:xfrm>
          <a:prstGeom prst="rect">
            <a:avLst/>
          </a:prstGeom>
        </p:spPr>
        <p:txBody>
          <a:bodyPr anchorCtr="0" anchor="t" bIns="91425" lIns="91425" rIns="91425" wrap="square" tIns="91425">
            <a:noAutofit/>
          </a:bodyPr>
          <a:lstStyle/>
          <a:p>
            <a:pPr indent="0" lvl="0" marL="0" rtl="0">
              <a:spcBef>
                <a:spcPts val="0"/>
              </a:spcBef>
              <a:buNone/>
            </a:pPr>
            <a:r>
              <a:rPr lang="en" sz="1400">
                <a:solidFill>
                  <a:srgbClr val="666666"/>
                </a:solidFill>
                <a:latin typeface="Merriweather"/>
                <a:ea typeface="Merriweather"/>
                <a:cs typeface="Merriweather"/>
                <a:sym typeface="Merriweather"/>
              </a:rPr>
              <a:t> 12/13/2017-Iteration 3</a:t>
            </a:r>
          </a:p>
          <a:p>
            <a:pPr indent="0" lvl="0" marL="0" rtl="0">
              <a:spcBef>
                <a:spcPts val="0"/>
              </a:spcBef>
              <a:buNone/>
            </a:pPr>
            <a:r>
              <a:t/>
            </a:r>
            <a:endParaRPr sz="1400">
              <a:solidFill>
                <a:srgbClr val="666666"/>
              </a:solidFill>
              <a:latin typeface="Merriweather"/>
              <a:ea typeface="Merriweather"/>
              <a:cs typeface="Merriweather"/>
              <a:sym typeface="Merriweather"/>
            </a:endParaRPr>
          </a:p>
          <a:p>
            <a:pPr indent="0" lvl="0" marL="0" rtl="0">
              <a:spcBef>
                <a:spcPts val="0"/>
              </a:spcBef>
              <a:buNone/>
            </a:pPr>
            <a:r>
              <a:rPr lang="en" sz="1400">
                <a:solidFill>
                  <a:srgbClr val="666666"/>
                </a:solidFill>
                <a:latin typeface="Merriweather"/>
                <a:ea typeface="Merriweather"/>
                <a:cs typeface="Merriweather"/>
                <a:sym typeface="Merriweather"/>
              </a:rPr>
              <a:t>Team 1 </a:t>
            </a:r>
          </a:p>
          <a:p>
            <a:pPr indent="0" lvl="0" marL="0" rtl="0">
              <a:spcBef>
                <a:spcPts val="0"/>
              </a:spcBef>
              <a:buNone/>
            </a:pPr>
            <a:r>
              <a:rPr lang="en" sz="1400">
                <a:solidFill>
                  <a:srgbClr val="666666"/>
                </a:solidFill>
                <a:latin typeface="Merriweather"/>
                <a:ea typeface="Merriweather"/>
                <a:cs typeface="Merriweather"/>
                <a:sym typeface="Merriweather"/>
              </a:rPr>
              <a:t>Present Today:</a:t>
            </a:r>
          </a:p>
          <a:p>
            <a:pPr indent="0" lvl="0" marL="0">
              <a:spcBef>
                <a:spcPts val="0"/>
              </a:spcBef>
              <a:buNone/>
            </a:pPr>
            <a:r>
              <a:rPr lang="en" sz="1400">
                <a:solidFill>
                  <a:srgbClr val="666666"/>
                </a:solidFill>
                <a:latin typeface="Merriweather"/>
                <a:ea typeface="Merriweather"/>
                <a:cs typeface="Merriweather"/>
                <a:sym typeface="Merriweather"/>
              </a:rPr>
              <a:t>Qiwei Zheng, Linlan Chen, Lei Yang</a:t>
            </a:r>
          </a:p>
          <a:p>
            <a:pPr indent="0" lvl="0" marL="0" rtl="0">
              <a:spcBef>
                <a:spcPts val="0"/>
              </a:spcBef>
              <a:buNone/>
            </a:pPr>
            <a:r>
              <a:rPr lang="en" sz="1400">
                <a:solidFill>
                  <a:srgbClr val="666666"/>
                </a:solidFill>
                <a:latin typeface="Merriweather"/>
                <a:ea typeface="Merriweather"/>
                <a:cs typeface="Merriweather"/>
                <a:sym typeface="Merriweather"/>
              </a:rPr>
              <a:t>Baoxiang Yang,Lei Yang, Qiwei Zheng,</a:t>
            </a:r>
          </a:p>
          <a:p>
            <a:pPr indent="0" lvl="0" marL="0" rtl="0" algn="l">
              <a:spcBef>
                <a:spcPts val="0"/>
              </a:spcBef>
              <a:buNone/>
            </a:pPr>
            <a:r>
              <a:t/>
            </a:r>
            <a:endParaRPr sz="1400">
              <a:solidFill>
                <a:srgbClr val="666666"/>
              </a:solidFill>
              <a:latin typeface="Merriweather"/>
              <a:ea typeface="Merriweather"/>
              <a:cs typeface="Merriweather"/>
              <a:sym typeface="Merriweather"/>
            </a:endParaRPr>
          </a:p>
          <a:p>
            <a:pPr indent="0" lvl="0" marL="0" rtl="0" algn="l">
              <a:spcBef>
                <a:spcPts val="0"/>
              </a:spcBef>
              <a:buNone/>
            </a:pPr>
            <a:r>
              <a:rPr lang="en" sz="1200">
                <a:solidFill>
                  <a:srgbClr val="000000"/>
                </a:solidFill>
                <a:latin typeface="Arial"/>
                <a:ea typeface="Arial"/>
                <a:cs typeface="Arial"/>
                <a:sym typeface="Arial"/>
              </a:rPr>
              <a:t>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a:spcBef>
                <a:spcPts val="0"/>
              </a:spcBef>
              <a:buNone/>
            </a:pPr>
            <a:r>
              <a:rPr lang="en"/>
              <a:t>Requirement - </a:t>
            </a:r>
            <a:r>
              <a:rPr lang="en"/>
              <a:t>Functional Requirements</a:t>
            </a:r>
          </a:p>
        </p:txBody>
      </p:sp>
      <p:sp>
        <p:nvSpPr>
          <p:cNvPr id="100" name="Shape 100"/>
          <p:cNvSpPr txBox="1"/>
          <p:nvPr>
            <p:ph idx="1" type="body"/>
          </p:nvPr>
        </p:nvSpPr>
        <p:spPr>
          <a:xfrm>
            <a:off x="379725" y="1767750"/>
            <a:ext cx="7453200" cy="4403700"/>
          </a:xfrm>
          <a:prstGeom prst="rect">
            <a:avLst/>
          </a:prstGeom>
        </p:spPr>
        <p:txBody>
          <a:bodyPr anchorCtr="0" anchor="t" bIns="91425" lIns="91425" rIns="91425" wrap="square" tIns="91425">
            <a:noAutofit/>
          </a:bodyPr>
          <a:lstStyle/>
          <a:p>
            <a:pPr indent="0" lvl="0" marL="0" rtl="0">
              <a:lnSpc>
                <a:spcPct val="150000"/>
              </a:lnSpc>
              <a:spcBef>
                <a:spcPts val="0"/>
              </a:spcBef>
              <a:spcAft>
                <a:spcPts val="0"/>
              </a:spcAft>
              <a:buNone/>
            </a:pPr>
            <a:r>
              <a:rPr lang="en" sz="2400">
                <a:latin typeface="Arial"/>
                <a:ea typeface="Arial"/>
                <a:cs typeface="Arial"/>
                <a:sym typeface="Arial"/>
              </a:rPr>
              <a:t>Essential Features:</a:t>
            </a:r>
          </a:p>
          <a:p>
            <a:pPr indent="-342900" lvl="0" marL="457200" rtl="0">
              <a:lnSpc>
                <a:spcPct val="150000"/>
              </a:lnSpc>
              <a:spcBef>
                <a:spcPts val="0"/>
              </a:spcBef>
              <a:spcAft>
                <a:spcPts val="0"/>
              </a:spcAft>
              <a:buSzPts val="1800"/>
              <a:buFont typeface="Arial"/>
              <a:buChar char="●"/>
            </a:pPr>
            <a:r>
              <a:rPr lang="en">
                <a:latin typeface="Arial"/>
                <a:ea typeface="Arial"/>
                <a:cs typeface="Arial"/>
                <a:sym typeface="Arial"/>
              </a:rPr>
              <a:t>Start game with another player on the same screen.   </a:t>
            </a:r>
          </a:p>
          <a:p>
            <a:pPr indent="-342900" lvl="0" marL="457200" rtl="0">
              <a:lnSpc>
                <a:spcPct val="150000"/>
              </a:lnSpc>
              <a:spcBef>
                <a:spcPts val="0"/>
              </a:spcBef>
              <a:spcAft>
                <a:spcPts val="0"/>
              </a:spcAft>
              <a:buSzPts val="1800"/>
              <a:buFont typeface="Arial"/>
              <a:buChar char="●"/>
            </a:pPr>
            <a:r>
              <a:rPr lang="en">
                <a:latin typeface="Arial"/>
                <a:ea typeface="Arial"/>
                <a:cs typeface="Arial"/>
                <a:sym typeface="Arial"/>
              </a:rPr>
              <a:t>Pause, restart or quit the game during the game.</a:t>
            </a:r>
          </a:p>
          <a:p>
            <a:pPr indent="-342900" lvl="0" marL="457200" rtl="0">
              <a:lnSpc>
                <a:spcPct val="150000"/>
              </a:lnSpc>
              <a:spcBef>
                <a:spcPts val="0"/>
              </a:spcBef>
              <a:spcAft>
                <a:spcPts val="0"/>
              </a:spcAft>
              <a:buSzPts val="1800"/>
              <a:buFont typeface="Arial"/>
              <a:buChar char="●"/>
            </a:pPr>
            <a:r>
              <a:rPr lang="en">
                <a:latin typeface="Arial"/>
                <a:ea typeface="Arial"/>
                <a:cs typeface="Arial"/>
                <a:sym typeface="Arial"/>
              </a:rPr>
              <a:t>Choose a tank.</a:t>
            </a:r>
          </a:p>
          <a:p>
            <a:pPr indent="-342900" lvl="0" marL="457200" rtl="0">
              <a:lnSpc>
                <a:spcPct val="150000"/>
              </a:lnSpc>
              <a:spcBef>
                <a:spcPts val="0"/>
              </a:spcBef>
              <a:spcAft>
                <a:spcPts val="0"/>
              </a:spcAft>
              <a:buSzPts val="1800"/>
              <a:buFont typeface="Arial"/>
              <a:buChar char="●"/>
            </a:pPr>
            <a:r>
              <a:rPr lang="en">
                <a:latin typeface="Arial"/>
                <a:ea typeface="Arial"/>
                <a:cs typeface="Arial"/>
                <a:sym typeface="Arial"/>
              </a:rPr>
              <a:t>Choose one map out of three.</a:t>
            </a:r>
          </a:p>
          <a:p>
            <a:pPr indent="-342900" lvl="0" marL="457200" rtl="0">
              <a:lnSpc>
                <a:spcPct val="150000"/>
              </a:lnSpc>
              <a:spcBef>
                <a:spcPts val="0"/>
              </a:spcBef>
              <a:spcAft>
                <a:spcPts val="0"/>
              </a:spcAft>
              <a:buSzPts val="1800"/>
              <a:buFont typeface="Arial"/>
              <a:buChar char="●"/>
            </a:pPr>
            <a:r>
              <a:rPr lang="en">
                <a:latin typeface="Arial"/>
                <a:ea typeface="Arial"/>
                <a:cs typeface="Arial"/>
                <a:sym typeface="Arial"/>
              </a:rPr>
              <a:t>Let system randomly choose one map.</a:t>
            </a:r>
          </a:p>
          <a:p>
            <a:pPr indent="-342900" lvl="0" marL="457200" rtl="0">
              <a:lnSpc>
                <a:spcPct val="150000"/>
              </a:lnSpc>
              <a:spcBef>
                <a:spcPts val="0"/>
              </a:spcBef>
              <a:spcAft>
                <a:spcPts val="0"/>
              </a:spcAft>
              <a:buSzPts val="1800"/>
              <a:buFont typeface="Arial"/>
              <a:buChar char="●"/>
            </a:pPr>
            <a:r>
              <a:rPr lang="en">
                <a:latin typeface="Arial"/>
                <a:ea typeface="Arial"/>
                <a:cs typeface="Arial"/>
                <a:sym typeface="Arial"/>
              </a:rPr>
              <a:t>Let the tank move left, right, up or down.</a:t>
            </a:r>
          </a:p>
          <a:p>
            <a:pPr indent="-342900" lvl="0" marL="457200" rtl="0">
              <a:lnSpc>
                <a:spcPct val="150000"/>
              </a:lnSpc>
              <a:spcBef>
                <a:spcPts val="0"/>
              </a:spcBef>
              <a:spcAft>
                <a:spcPts val="0"/>
              </a:spcAft>
              <a:buSzPts val="1800"/>
              <a:buFont typeface="Arial"/>
              <a:buChar char="●"/>
            </a:pPr>
            <a:r>
              <a:rPr lang="en">
                <a:latin typeface="Arial"/>
                <a:ea typeface="Arial"/>
                <a:cs typeface="Arial"/>
                <a:sym typeface="Arial"/>
              </a:rPr>
              <a:t>Let the tank shoot shell and if a shell hits a tank, tank will lose HP.. </a:t>
            </a:r>
          </a:p>
          <a:p>
            <a:pPr indent="-342900" lvl="0" marL="457200" rtl="0">
              <a:lnSpc>
                <a:spcPct val="150000"/>
              </a:lnSpc>
              <a:spcBef>
                <a:spcPts val="0"/>
              </a:spcBef>
              <a:spcAft>
                <a:spcPts val="0"/>
              </a:spcAft>
              <a:buSzPts val="1800"/>
              <a:buFont typeface="Arial"/>
              <a:buChar char="●"/>
            </a:pPr>
            <a:r>
              <a:rPr lang="en">
                <a:latin typeface="Arial"/>
                <a:ea typeface="Arial"/>
                <a:cs typeface="Arial"/>
                <a:sym typeface="Arial"/>
              </a:rPr>
              <a:t>Tank has HP and game will be over if one tank loses all HP.</a:t>
            </a:r>
          </a:p>
          <a:p>
            <a:pPr indent="-342900" lvl="0" marL="457200" rtl="0">
              <a:lnSpc>
                <a:spcPct val="150000"/>
              </a:lnSpc>
              <a:spcBef>
                <a:spcPts val="0"/>
              </a:spcBef>
              <a:spcAft>
                <a:spcPts val="0"/>
              </a:spcAft>
              <a:buSzPts val="1800"/>
              <a:buFont typeface="Arial"/>
              <a:buChar char="●"/>
            </a:pPr>
            <a:r>
              <a:rPr lang="en">
                <a:latin typeface="Arial"/>
                <a:ea typeface="Arial"/>
                <a:cs typeface="Arial"/>
                <a:sym typeface="Arial"/>
              </a:rPr>
              <a:t>Tank will have areas(mountains, etc) where cannot move through.</a:t>
            </a:r>
          </a:p>
          <a:p>
            <a:pPr indent="0" lvl="0" marL="0">
              <a:spcBef>
                <a:spcPts val="0"/>
              </a:spcBef>
              <a:buNone/>
            </a:pPr>
            <a:r>
              <a:t/>
            </a:r>
            <a:endParaRPr/>
          </a:p>
        </p:txBody>
      </p:sp>
      <p:pic>
        <p:nvPicPr>
          <p:cNvPr id="101" name="Shape 101"/>
          <p:cNvPicPr preferRelativeResize="0"/>
          <p:nvPr/>
        </p:nvPicPr>
        <p:blipFill>
          <a:blip r:embed="rId3">
            <a:alphaModFix/>
          </a:blip>
          <a:stretch>
            <a:fillRect/>
          </a:stretch>
        </p:blipFill>
        <p:spPr>
          <a:xfrm>
            <a:off x="8104900" y="2359675"/>
            <a:ext cx="208125" cy="208125"/>
          </a:xfrm>
          <a:prstGeom prst="rect">
            <a:avLst/>
          </a:prstGeom>
          <a:noFill/>
          <a:ln>
            <a:noFill/>
          </a:ln>
        </p:spPr>
      </p:pic>
      <p:pic>
        <p:nvPicPr>
          <p:cNvPr id="102" name="Shape 102"/>
          <p:cNvPicPr preferRelativeResize="0"/>
          <p:nvPr/>
        </p:nvPicPr>
        <p:blipFill>
          <a:blip r:embed="rId3">
            <a:alphaModFix/>
          </a:blip>
          <a:stretch>
            <a:fillRect/>
          </a:stretch>
        </p:blipFill>
        <p:spPr>
          <a:xfrm>
            <a:off x="8104900" y="2749813"/>
            <a:ext cx="208125" cy="208125"/>
          </a:xfrm>
          <a:prstGeom prst="rect">
            <a:avLst/>
          </a:prstGeom>
          <a:noFill/>
          <a:ln>
            <a:noFill/>
          </a:ln>
        </p:spPr>
      </p:pic>
      <p:pic>
        <p:nvPicPr>
          <p:cNvPr id="103" name="Shape 103"/>
          <p:cNvPicPr preferRelativeResize="0"/>
          <p:nvPr/>
        </p:nvPicPr>
        <p:blipFill>
          <a:blip r:embed="rId3">
            <a:alphaModFix/>
          </a:blip>
          <a:stretch>
            <a:fillRect/>
          </a:stretch>
        </p:blipFill>
        <p:spPr>
          <a:xfrm>
            <a:off x="8104900" y="3139975"/>
            <a:ext cx="208125" cy="208125"/>
          </a:xfrm>
          <a:prstGeom prst="rect">
            <a:avLst/>
          </a:prstGeom>
          <a:noFill/>
          <a:ln>
            <a:noFill/>
          </a:ln>
        </p:spPr>
      </p:pic>
      <p:pic>
        <p:nvPicPr>
          <p:cNvPr id="104" name="Shape 104"/>
          <p:cNvPicPr preferRelativeResize="0"/>
          <p:nvPr/>
        </p:nvPicPr>
        <p:blipFill>
          <a:blip r:embed="rId3">
            <a:alphaModFix/>
          </a:blip>
          <a:stretch>
            <a:fillRect/>
          </a:stretch>
        </p:blipFill>
        <p:spPr>
          <a:xfrm>
            <a:off x="8104900" y="3567550"/>
            <a:ext cx="208125" cy="208125"/>
          </a:xfrm>
          <a:prstGeom prst="rect">
            <a:avLst/>
          </a:prstGeom>
          <a:noFill/>
          <a:ln>
            <a:noFill/>
          </a:ln>
        </p:spPr>
      </p:pic>
      <p:pic>
        <p:nvPicPr>
          <p:cNvPr id="105" name="Shape 105"/>
          <p:cNvPicPr preferRelativeResize="0"/>
          <p:nvPr/>
        </p:nvPicPr>
        <p:blipFill>
          <a:blip r:embed="rId3">
            <a:alphaModFix/>
          </a:blip>
          <a:stretch>
            <a:fillRect/>
          </a:stretch>
        </p:blipFill>
        <p:spPr>
          <a:xfrm>
            <a:off x="8104900" y="5705425"/>
            <a:ext cx="208125" cy="208125"/>
          </a:xfrm>
          <a:prstGeom prst="rect">
            <a:avLst/>
          </a:prstGeom>
          <a:noFill/>
          <a:ln>
            <a:noFill/>
          </a:ln>
        </p:spPr>
      </p:pic>
      <p:pic>
        <p:nvPicPr>
          <p:cNvPr id="106" name="Shape 106"/>
          <p:cNvPicPr preferRelativeResize="0"/>
          <p:nvPr/>
        </p:nvPicPr>
        <p:blipFill>
          <a:blip r:embed="rId3">
            <a:alphaModFix/>
          </a:blip>
          <a:stretch>
            <a:fillRect/>
          </a:stretch>
        </p:blipFill>
        <p:spPr>
          <a:xfrm>
            <a:off x="8104900" y="5277850"/>
            <a:ext cx="208125" cy="208125"/>
          </a:xfrm>
          <a:prstGeom prst="rect">
            <a:avLst/>
          </a:prstGeom>
          <a:noFill/>
          <a:ln>
            <a:noFill/>
          </a:ln>
        </p:spPr>
      </p:pic>
      <p:pic>
        <p:nvPicPr>
          <p:cNvPr id="107" name="Shape 107"/>
          <p:cNvPicPr preferRelativeResize="0"/>
          <p:nvPr/>
        </p:nvPicPr>
        <p:blipFill>
          <a:blip r:embed="rId3">
            <a:alphaModFix/>
          </a:blip>
          <a:stretch>
            <a:fillRect/>
          </a:stretch>
        </p:blipFill>
        <p:spPr>
          <a:xfrm>
            <a:off x="8104900" y="4850275"/>
            <a:ext cx="208125" cy="208125"/>
          </a:xfrm>
          <a:prstGeom prst="rect">
            <a:avLst/>
          </a:prstGeom>
          <a:noFill/>
          <a:ln>
            <a:noFill/>
          </a:ln>
        </p:spPr>
      </p:pic>
      <p:pic>
        <p:nvPicPr>
          <p:cNvPr id="108" name="Shape 108"/>
          <p:cNvPicPr preferRelativeResize="0"/>
          <p:nvPr/>
        </p:nvPicPr>
        <p:blipFill>
          <a:blip r:embed="rId3">
            <a:alphaModFix/>
          </a:blip>
          <a:stretch>
            <a:fillRect/>
          </a:stretch>
        </p:blipFill>
        <p:spPr>
          <a:xfrm>
            <a:off x="8104900" y="4422700"/>
            <a:ext cx="208125" cy="208125"/>
          </a:xfrm>
          <a:prstGeom prst="rect">
            <a:avLst/>
          </a:prstGeom>
          <a:noFill/>
          <a:ln>
            <a:noFill/>
          </a:ln>
        </p:spPr>
      </p:pic>
      <p:pic>
        <p:nvPicPr>
          <p:cNvPr id="109" name="Shape 109"/>
          <p:cNvPicPr preferRelativeResize="0"/>
          <p:nvPr/>
        </p:nvPicPr>
        <p:blipFill>
          <a:blip r:embed="rId3">
            <a:alphaModFix/>
          </a:blip>
          <a:stretch>
            <a:fillRect/>
          </a:stretch>
        </p:blipFill>
        <p:spPr>
          <a:xfrm>
            <a:off x="8104900" y="3995125"/>
            <a:ext cx="208125" cy="208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Requirement - Functional Requirements</a:t>
            </a:r>
          </a:p>
        </p:txBody>
      </p:sp>
      <p:sp>
        <p:nvSpPr>
          <p:cNvPr id="115" name="Shape 115"/>
          <p:cNvSpPr txBox="1"/>
          <p:nvPr>
            <p:ph idx="1" type="body"/>
          </p:nvPr>
        </p:nvSpPr>
        <p:spPr>
          <a:xfrm>
            <a:off x="379725" y="1767750"/>
            <a:ext cx="7453200" cy="4403700"/>
          </a:xfrm>
          <a:prstGeom prst="rect">
            <a:avLst/>
          </a:prstGeom>
        </p:spPr>
        <p:txBody>
          <a:bodyPr anchorCtr="0" anchor="t" bIns="91425" lIns="91425" rIns="91425" wrap="square" tIns="91425">
            <a:noAutofit/>
          </a:bodyPr>
          <a:lstStyle/>
          <a:p>
            <a:pPr indent="-69850" lvl="0" marL="0" rtl="0">
              <a:lnSpc>
                <a:spcPct val="150000"/>
              </a:lnSpc>
              <a:spcBef>
                <a:spcPts val="0"/>
              </a:spcBef>
              <a:spcAft>
                <a:spcPts val="0"/>
              </a:spcAft>
              <a:buClr>
                <a:srgbClr val="000000"/>
              </a:buClr>
              <a:buSzPts val="1100"/>
              <a:buFont typeface="Arial"/>
              <a:buNone/>
            </a:pPr>
            <a:r>
              <a:rPr lang="en" sz="2400">
                <a:latin typeface="Arial"/>
                <a:ea typeface="Arial"/>
                <a:cs typeface="Arial"/>
                <a:sym typeface="Arial"/>
              </a:rPr>
              <a:t>Desirable Features:</a:t>
            </a:r>
          </a:p>
          <a:p>
            <a:pPr indent="-342900" lvl="0" marL="457200" rtl="0">
              <a:lnSpc>
                <a:spcPct val="200000"/>
              </a:lnSpc>
              <a:spcBef>
                <a:spcPts val="0"/>
              </a:spcBef>
              <a:spcAft>
                <a:spcPts val="0"/>
              </a:spcAft>
              <a:buSzPts val="1800"/>
              <a:buFont typeface="Arial"/>
              <a:buChar char="●"/>
            </a:pPr>
            <a:r>
              <a:rPr lang="en">
                <a:latin typeface="Arial"/>
                <a:ea typeface="Arial"/>
                <a:cs typeface="Arial"/>
                <a:sym typeface="Arial"/>
              </a:rPr>
              <a:t>Let system randomly choose map.</a:t>
            </a:r>
          </a:p>
          <a:p>
            <a:pPr indent="-342900" lvl="0" marL="457200" rtl="0">
              <a:lnSpc>
                <a:spcPct val="200000"/>
              </a:lnSpc>
              <a:spcBef>
                <a:spcPts val="0"/>
              </a:spcBef>
              <a:spcAft>
                <a:spcPts val="0"/>
              </a:spcAft>
              <a:buSzPts val="1800"/>
              <a:buFont typeface="Arial"/>
              <a:buChar char="●"/>
            </a:pPr>
            <a:r>
              <a:rPr lang="en">
                <a:latin typeface="Arial"/>
                <a:ea typeface="Arial"/>
                <a:cs typeface="Arial"/>
                <a:sym typeface="Arial"/>
              </a:rPr>
              <a:t>Choose different types of tank.</a:t>
            </a:r>
          </a:p>
          <a:p>
            <a:pPr indent="-342900" lvl="0" marL="457200" rtl="0">
              <a:lnSpc>
                <a:spcPct val="200000"/>
              </a:lnSpc>
              <a:spcBef>
                <a:spcPts val="0"/>
              </a:spcBef>
              <a:spcAft>
                <a:spcPts val="0"/>
              </a:spcAft>
              <a:buSzPts val="1800"/>
              <a:buFont typeface="Arial"/>
              <a:buChar char="●"/>
            </a:pPr>
            <a:r>
              <a:rPr lang="en">
                <a:latin typeface="Arial"/>
                <a:ea typeface="Arial"/>
                <a:cs typeface="Arial"/>
                <a:sym typeface="Arial"/>
              </a:rPr>
              <a:t>Use items to recover HP, increase attack or speed up.</a:t>
            </a:r>
          </a:p>
          <a:p>
            <a:pPr indent="-342900" lvl="0" marL="457200" rtl="0">
              <a:lnSpc>
                <a:spcPct val="200000"/>
              </a:lnSpc>
              <a:spcBef>
                <a:spcPts val="0"/>
              </a:spcBef>
              <a:spcAft>
                <a:spcPts val="0"/>
              </a:spcAft>
              <a:buSzPts val="1800"/>
              <a:buFont typeface="Arial"/>
              <a:buChar char="●"/>
            </a:pPr>
            <a:r>
              <a:rPr lang="en">
                <a:latin typeface="Arial"/>
                <a:ea typeface="Arial"/>
                <a:cs typeface="Arial"/>
                <a:sym typeface="Arial"/>
              </a:rPr>
              <a:t>Can destroy small objects on the map by shooting shell.</a:t>
            </a:r>
          </a:p>
          <a:p>
            <a:pPr indent="-342900" lvl="0" marL="457200" rtl="0">
              <a:lnSpc>
                <a:spcPct val="200000"/>
              </a:lnSpc>
              <a:spcBef>
                <a:spcPts val="0"/>
              </a:spcBef>
              <a:spcAft>
                <a:spcPts val="0"/>
              </a:spcAft>
              <a:buSzPts val="1800"/>
              <a:buFont typeface="Arial"/>
              <a:buChar char="●"/>
            </a:pPr>
            <a:r>
              <a:rPr lang="en">
                <a:latin typeface="Arial"/>
                <a:ea typeface="Arial"/>
                <a:cs typeface="Arial"/>
                <a:sym typeface="Arial"/>
              </a:rPr>
              <a:t>Have more than 5 maps to choose.</a:t>
            </a:r>
          </a:p>
          <a:p>
            <a:pPr indent="0" lvl="0" marL="0" rtl="0">
              <a:spcBef>
                <a:spcPts val="0"/>
              </a:spcBef>
              <a:buNone/>
            </a:pPr>
            <a:r>
              <a:t/>
            </a:r>
            <a:endParaRPr/>
          </a:p>
        </p:txBody>
      </p:sp>
      <p:pic>
        <p:nvPicPr>
          <p:cNvPr id="116" name="Shape 116"/>
          <p:cNvPicPr preferRelativeResize="0"/>
          <p:nvPr/>
        </p:nvPicPr>
        <p:blipFill>
          <a:blip r:embed="rId3">
            <a:alphaModFix/>
          </a:blip>
          <a:stretch>
            <a:fillRect/>
          </a:stretch>
        </p:blipFill>
        <p:spPr>
          <a:xfrm>
            <a:off x="8104900" y="2473025"/>
            <a:ext cx="208125" cy="208125"/>
          </a:xfrm>
          <a:prstGeom prst="rect">
            <a:avLst/>
          </a:prstGeom>
          <a:noFill/>
          <a:ln>
            <a:noFill/>
          </a:ln>
        </p:spPr>
      </p:pic>
      <p:pic>
        <p:nvPicPr>
          <p:cNvPr id="117" name="Shape 117"/>
          <p:cNvPicPr preferRelativeResize="0"/>
          <p:nvPr/>
        </p:nvPicPr>
        <p:blipFill>
          <a:blip r:embed="rId3">
            <a:alphaModFix/>
          </a:blip>
          <a:stretch>
            <a:fillRect/>
          </a:stretch>
        </p:blipFill>
        <p:spPr>
          <a:xfrm>
            <a:off x="8104900" y="4068575"/>
            <a:ext cx="208125" cy="208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Requirement - Functional Requirements</a:t>
            </a:r>
          </a:p>
        </p:txBody>
      </p:sp>
      <p:sp>
        <p:nvSpPr>
          <p:cNvPr id="123" name="Shape 123"/>
          <p:cNvSpPr txBox="1"/>
          <p:nvPr>
            <p:ph idx="1" type="body"/>
          </p:nvPr>
        </p:nvSpPr>
        <p:spPr>
          <a:xfrm>
            <a:off x="379725" y="1767750"/>
            <a:ext cx="7453200" cy="4403700"/>
          </a:xfrm>
          <a:prstGeom prst="rect">
            <a:avLst/>
          </a:prstGeom>
        </p:spPr>
        <p:txBody>
          <a:bodyPr anchorCtr="0" anchor="t" bIns="91425" lIns="91425" rIns="91425" wrap="square" tIns="91425">
            <a:noAutofit/>
          </a:bodyPr>
          <a:lstStyle/>
          <a:p>
            <a:pPr indent="0" lvl="0" marL="0" rtl="0">
              <a:lnSpc>
                <a:spcPct val="150000"/>
              </a:lnSpc>
              <a:spcBef>
                <a:spcPts val="0"/>
              </a:spcBef>
              <a:spcAft>
                <a:spcPts val="0"/>
              </a:spcAft>
              <a:buNone/>
            </a:pPr>
            <a:r>
              <a:rPr lang="en" sz="2400">
                <a:latin typeface="Arial"/>
                <a:ea typeface="Arial"/>
                <a:cs typeface="Arial"/>
                <a:sym typeface="Arial"/>
              </a:rPr>
              <a:t>Optional Features:</a:t>
            </a:r>
          </a:p>
          <a:p>
            <a:pPr indent="-342900" lvl="0" marL="457200" rtl="0">
              <a:lnSpc>
                <a:spcPct val="200000"/>
              </a:lnSpc>
              <a:spcBef>
                <a:spcPts val="0"/>
              </a:spcBef>
              <a:spcAft>
                <a:spcPts val="0"/>
              </a:spcAft>
              <a:buSzPts val="1800"/>
              <a:buFont typeface="Arial"/>
              <a:buChar char="●"/>
            </a:pPr>
            <a:r>
              <a:rPr lang="en">
                <a:latin typeface="Arial"/>
                <a:ea typeface="Arial"/>
                <a:cs typeface="Arial"/>
                <a:sym typeface="Arial"/>
              </a:rPr>
              <a:t>Can let system generate a map randomly.</a:t>
            </a:r>
          </a:p>
          <a:p>
            <a:pPr indent="-342900" lvl="0" marL="457200" rtl="0">
              <a:lnSpc>
                <a:spcPct val="200000"/>
              </a:lnSpc>
              <a:spcBef>
                <a:spcPts val="0"/>
              </a:spcBef>
              <a:spcAft>
                <a:spcPts val="0"/>
              </a:spcAft>
              <a:buSzPts val="1800"/>
              <a:buFont typeface="Arial"/>
              <a:buChar char="●"/>
            </a:pPr>
            <a:r>
              <a:rPr lang="en">
                <a:latin typeface="Arial"/>
                <a:ea typeface="Arial"/>
                <a:cs typeface="Arial"/>
                <a:sym typeface="Arial"/>
              </a:rPr>
              <a:t>The explosion of object on map will deal damage to tank.</a:t>
            </a:r>
          </a:p>
          <a:p>
            <a:pPr indent="-342900" lvl="0" marL="457200" rtl="0">
              <a:lnSpc>
                <a:spcPct val="200000"/>
              </a:lnSpc>
              <a:spcBef>
                <a:spcPts val="0"/>
              </a:spcBef>
              <a:spcAft>
                <a:spcPts val="0"/>
              </a:spcAft>
              <a:buSzPts val="1800"/>
              <a:buFont typeface="Arial"/>
              <a:buChar char="●"/>
            </a:pPr>
            <a:r>
              <a:rPr lang="en">
                <a:latin typeface="Arial"/>
                <a:ea typeface="Arial"/>
                <a:cs typeface="Arial"/>
                <a:sym typeface="Arial"/>
              </a:rPr>
              <a:t>Can play the game alone.</a:t>
            </a:r>
          </a:p>
          <a:p>
            <a:pPr indent="-342900" lvl="0" marL="457200" rtl="0">
              <a:lnSpc>
                <a:spcPct val="200000"/>
              </a:lnSpc>
              <a:spcBef>
                <a:spcPts val="0"/>
              </a:spcBef>
              <a:spcAft>
                <a:spcPts val="0"/>
              </a:spcAft>
              <a:buSzPts val="1800"/>
              <a:buFont typeface="Arial"/>
              <a:buChar char="●"/>
            </a:pPr>
            <a:r>
              <a:rPr lang="en">
                <a:latin typeface="Arial"/>
                <a:ea typeface="Arial"/>
                <a:cs typeface="Arial"/>
                <a:sym typeface="Arial"/>
              </a:rPr>
              <a:t>Can play the game with other players online.</a:t>
            </a:r>
          </a:p>
        </p:txBody>
      </p:sp>
      <p:pic>
        <p:nvPicPr>
          <p:cNvPr id="124" name="Shape 124"/>
          <p:cNvPicPr preferRelativeResize="0"/>
          <p:nvPr/>
        </p:nvPicPr>
        <p:blipFill>
          <a:blip r:embed="rId3">
            <a:alphaModFix/>
          </a:blip>
          <a:stretch>
            <a:fillRect/>
          </a:stretch>
        </p:blipFill>
        <p:spPr>
          <a:xfrm>
            <a:off x="8104900" y="2983125"/>
            <a:ext cx="208125" cy="208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Requirement - </a:t>
            </a:r>
            <a:r>
              <a:rPr lang="en"/>
              <a:t>Nonfunctional Requirements</a:t>
            </a:r>
          </a:p>
        </p:txBody>
      </p:sp>
      <p:sp>
        <p:nvSpPr>
          <p:cNvPr id="130" name="Shape 130"/>
          <p:cNvSpPr txBox="1"/>
          <p:nvPr>
            <p:ph idx="1" type="body"/>
          </p:nvPr>
        </p:nvSpPr>
        <p:spPr>
          <a:xfrm>
            <a:off x="379725" y="1767750"/>
            <a:ext cx="7453200" cy="4403700"/>
          </a:xfrm>
          <a:prstGeom prst="rect">
            <a:avLst/>
          </a:prstGeom>
        </p:spPr>
        <p:txBody>
          <a:bodyPr anchorCtr="0" anchor="t" bIns="91425" lIns="91425" rIns="91425" wrap="square" tIns="91425">
            <a:noAutofit/>
          </a:bodyPr>
          <a:lstStyle/>
          <a:p>
            <a:pPr indent="-342900" lvl="0" marL="457200" rtl="0">
              <a:lnSpc>
                <a:spcPct val="200000"/>
              </a:lnSpc>
              <a:spcBef>
                <a:spcPts val="0"/>
              </a:spcBef>
              <a:spcAft>
                <a:spcPts val="0"/>
              </a:spcAft>
              <a:buSzPts val="1800"/>
              <a:buFont typeface="Arial"/>
              <a:buChar char="●"/>
            </a:pPr>
            <a:r>
              <a:rPr lang="en">
                <a:latin typeface="Arial"/>
                <a:ea typeface="Arial"/>
                <a:cs typeface="Arial"/>
                <a:sym typeface="Arial"/>
              </a:rPr>
              <a:t>Understandable menu.</a:t>
            </a:r>
          </a:p>
          <a:p>
            <a:pPr indent="-342900" lvl="0" marL="457200" rtl="0">
              <a:lnSpc>
                <a:spcPct val="200000"/>
              </a:lnSpc>
              <a:spcBef>
                <a:spcPts val="0"/>
              </a:spcBef>
              <a:spcAft>
                <a:spcPts val="0"/>
              </a:spcAft>
              <a:buSzPts val="1800"/>
              <a:buFont typeface="Arial"/>
              <a:buChar char="●"/>
            </a:pPr>
            <a:r>
              <a:rPr lang="en">
                <a:latin typeface="Arial"/>
                <a:ea typeface="Arial"/>
                <a:cs typeface="Arial"/>
                <a:sym typeface="Arial"/>
              </a:rPr>
              <a:t>Nice game art design and UI design.</a:t>
            </a:r>
          </a:p>
          <a:p>
            <a:pPr indent="-342900" lvl="0" marL="457200" rtl="0">
              <a:lnSpc>
                <a:spcPct val="200000"/>
              </a:lnSpc>
              <a:spcBef>
                <a:spcPts val="0"/>
              </a:spcBef>
              <a:spcAft>
                <a:spcPts val="0"/>
              </a:spcAft>
              <a:buSzPts val="1800"/>
              <a:buFont typeface="Arial"/>
              <a:buChar char="●"/>
            </a:pPr>
            <a:r>
              <a:rPr lang="en">
                <a:latin typeface="Arial"/>
                <a:ea typeface="Arial"/>
                <a:cs typeface="Arial"/>
                <a:sym typeface="Arial"/>
              </a:rPr>
              <a:t>Reasonable speed of tank movement.</a:t>
            </a:r>
          </a:p>
          <a:p>
            <a:pPr indent="-342900" lvl="0" marL="457200" rtl="0">
              <a:lnSpc>
                <a:spcPct val="200000"/>
              </a:lnSpc>
              <a:spcBef>
                <a:spcPts val="0"/>
              </a:spcBef>
              <a:spcAft>
                <a:spcPts val="0"/>
              </a:spcAft>
              <a:buSzPts val="1800"/>
              <a:buFont typeface="Arial"/>
              <a:buChar char="●"/>
            </a:pPr>
            <a:r>
              <a:rPr lang="en">
                <a:latin typeface="Arial"/>
                <a:ea typeface="Arial"/>
                <a:cs typeface="Arial"/>
                <a:sym typeface="Arial"/>
              </a:rPr>
              <a:t>Reasonable tank size. </a:t>
            </a:r>
          </a:p>
          <a:p>
            <a:pPr indent="-342900" lvl="0" marL="457200" rtl="0">
              <a:lnSpc>
                <a:spcPct val="200000"/>
              </a:lnSpc>
              <a:spcBef>
                <a:spcPts val="0"/>
              </a:spcBef>
              <a:spcAft>
                <a:spcPts val="0"/>
              </a:spcAft>
              <a:buSzPts val="1800"/>
              <a:buFont typeface="Arial"/>
              <a:buChar char="●"/>
            </a:pPr>
            <a:r>
              <a:rPr lang="en">
                <a:latin typeface="Arial"/>
                <a:ea typeface="Arial"/>
                <a:cs typeface="Arial"/>
                <a:sym typeface="Arial"/>
              </a:rPr>
              <a:t>Detailed game instructions.</a:t>
            </a:r>
          </a:p>
        </p:txBody>
      </p:sp>
      <p:pic>
        <p:nvPicPr>
          <p:cNvPr id="131" name="Shape 131"/>
          <p:cNvPicPr preferRelativeResize="0"/>
          <p:nvPr/>
        </p:nvPicPr>
        <p:blipFill>
          <a:blip r:embed="rId3">
            <a:alphaModFix/>
          </a:blip>
          <a:stretch>
            <a:fillRect/>
          </a:stretch>
        </p:blipFill>
        <p:spPr>
          <a:xfrm>
            <a:off x="8036875" y="1928925"/>
            <a:ext cx="208125" cy="208125"/>
          </a:xfrm>
          <a:prstGeom prst="rect">
            <a:avLst/>
          </a:prstGeom>
          <a:noFill/>
          <a:ln>
            <a:noFill/>
          </a:ln>
        </p:spPr>
      </p:pic>
      <p:pic>
        <p:nvPicPr>
          <p:cNvPr id="132" name="Shape 132"/>
          <p:cNvPicPr preferRelativeResize="0"/>
          <p:nvPr/>
        </p:nvPicPr>
        <p:blipFill>
          <a:blip r:embed="rId3">
            <a:alphaModFix/>
          </a:blip>
          <a:stretch>
            <a:fillRect/>
          </a:stretch>
        </p:blipFill>
        <p:spPr>
          <a:xfrm>
            <a:off x="8036875" y="2455400"/>
            <a:ext cx="208125" cy="208125"/>
          </a:xfrm>
          <a:prstGeom prst="rect">
            <a:avLst/>
          </a:prstGeom>
          <a:noFill/>
          <a:ln>
            <a:noFill/>
          </a:ln>
        </p:spPr>
      </p:pic>
      <p:pic>
        <p:nvPicPr>
          <p:cNvPr id="133" name="Shape 133"/>
          <p:cNvPicPr preferRelativeResize="0"/>
          <p:nvPr/>
        </p:nvPicPr>
        <p:blipFill>
          <a:blip r:embed="rId3">
            <a:alphaModFix/>
          </a:blip>
          <a:stretch>
            <a:fillRect/>
          </a:stretch>
        </p:blipFill>
        <p:spPr>
          <a:xfrm>
            <a:off x="8036875" y="2981875"/>
            <a:ext cx="208125" cy="208125"/>
          </a:xfrm>
          <a:prstGeom prst="rect">
            <a:avLst/>
          </a:prstGeom>
          <a:noFill/>
          <a:ln>
            <a:noFill/>
          </a:ln>
        </p:spPr>
      </p:pic>
      <p:pic>
        <p:nvPicPr>
          <p:cNvPr id="134" name="Shape 134"/>
          <p:cNvPicPr preferRelativeResize="0"/>
          <p:nvPr/>
        </p:nvPicPr>
        <p:blipFill>
          <a:blip r:embed="rId3">
            <a:alphaModFix/>
          </a:blip>
          <a:stretch>
            <a:fillRect/>
          </a:stretch>
        </p:blipFill>
        <p:spPr>
          <a:xfrm>
            <a:off x="8036875" y="3508350"/>
            <a:ext cx="208125" cy="208125"/>
          </a:xfrm>
          <a:prstGeom prst="rect">
            <a:avLst/>
          </a:prstGeom>
          <a:noFill/>
          <a:ln>
            <a:noFill/>
          </a:ln>
        </p:spPr>
      </p:pic>
      <p:pic>
        <p:nvPicPr>
          <p:cNvPr id="135" name="Shape 135"/>
          <p:cNvPicPr preferRelativeResize="0"/>
          <p:nvPr/>
        </p:nvPicPr>
        <p:blipFill>
          <a:blip r:embed="rId3">
            <a:alphaModFix/>
          </a:blip>
          <a:stretch>
            <a:fillRect/>
          </a:stretch>
        </p:blipFill>
        <p:spPr>
          <a:xfrm>
            <a:off x="8036875" y="4034825"/>
            <a:ext cx="208125" cy="208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593367"/>
            <a:ext cx="8520600" cy="943200"/>
          </a:xfrm>
          <a:prstGeom prst="rect">
            <a:avLst/>
          </a:prstGeom>
        </p:spPr>
        <p:txBody>
          <a:bodyPr anchorCtr="0" anchor="t" bIns="91425" lIns="91425" rIns="91425" wrap="square" tIns="91425">
            <a:noAutofit/>
          </a:bodyPr>
          <a:lstStyle/>
          <a:p>
            <a:pPr indent="0" lvl="0" marL="0" rtl="0">
              <a:spcBef>
                <a:spcPts val="0"/>
              </a:spcBef>
              <a:buNone/>
            </a:pPr>
            <a:r>
              <a:rPr lang="en"/>
              <a:t>Requirement - Analysis</a:t>
            </a:r>
          </a:p>
        </p:txBody>
      </p:sp>
      <p:graphicFrame>
        <p:nvGraphicFramePr>
          <p:cNvPr id="141" name="Shape 141"/>
          <p:cNvGraphicFramePr/>
          <p:nvPr/>
        </p:nvGraphicFramePr>
        <p:xfrm>
          <a:off x="510413" y="1536575"/>
          <a:ext cx="3000000" cy="3000000"/>
        </p:xfrm>
        <a:graphic>
          <a:graphicData uri="http://schemas.openxmlformats.org/drawingml/2006/table">
            <a:tbl>
              <a:tblPr>
                <a:noFill/>
                <a:tableStyleId>{0C1F138D-55FD-4F7D-9AD8-920888D0B529}</a:tableStyleId>
              </a:tblPr>
              <a:tblGrid>
                <a:gridCol w="2707725"/>
                <a:gridCol w="2707725"/>
                <a:gridCol w="2707725"/>
              </a:tblGrid>
              <a:tr h="763550">
                <a:tc>
                  <a:txBody>
                    <a:bodyPr>
                      <a:noAutofit/>
                    </a:bodyPr>
                    <a:lstStyle/>
                    <a:p>
                      <a:pPr indent="0" lvl="0" marL="0" rtl="0" algn="ctr">
                        <a:spcBef>
                          <a:spcPts val="0"/>
                        </a:spcBef>
                        <a:buNone/>
                      </a:pPr>
                      <a:r>
                        <a:t/>
                      </a:r>
                      <a:endParaRPr/>
                    </a:p>
                  </a:txBody>
                  <a:tcPr marT="91425" marB="91425" marR="91425" marL="91425" anchor="ctr"/>
                </a:tc>
                <a:tc>
                  <a:txBody>
                    <a:bodyPr>
                      <a:noAutofit/>
                    </a:bodyPr>
                    <a:lstStyle/>
                    <a:p>
                      <a:pPr indent="0" lvl="0" marL="0" rtl="0" algn="ctr">
                        <a:lnSpc>
                          <a:spcPct val="150000"/>
                        </a:lnSpc>
                        <a:spcBef>
                          <a:spcPts val="0"/>
                        </a:spcBef>
                        <a:buNone/>
                      </a:pPr>
                      <a:r>
                        <a:rPr lang="en" sz="1800">
                          <a:solidFill>
                            <a:schemeClr val="dk2"/>
                          </a:solidFill>
                        </a:rPr>
                        <a:t>Planned</a:t>
                      </a:r>
                    </a:p>
                  </a:txBody>
                  <a:tcPr marT="91425" marB="91425" marR="91425" marL="91425" anchor="ctr"/>
                </a:tc>
                <a:tc>
                  <a:txBody>
                    <a:bodyPr>
                      <a:noAutofit/>
                    </a:bodyPr>
                    <a:lstStyle/>
                    <a:p>
                      <a:pPr indent="0" lvl="0" marL="0" rtl="0" algn="ctr">
                        <a:lnSpc>
                          <a:spcPct val="150000"/>
                        </a:lnSpc>
                        <a:spcBef>
                          <a:spcPts val="0"/>
                        </a:spcBef>
                        <a:buNone/>
                      </a:pPr>
                      <a:r>
                        <a:rPr lang="en" sz="1800">
                          <a:solidFill>
                            <a:schemeClr val="dk2"/>
                          </a:solidFill>
                        </a:rPr>
                        <a:t>Completed</a:t>
                      </a:r>
                    </a:p>
                  </a:txBody>
                  <a:tcPr marT="91425" marB="91425" marR="91425" marL="91425" anchor="ctr"/>
                </a:tc>
              </a:tr>
              <a:tr h="763550">
                <a:tc>
                  <a:txBody>
                    <a:bodyPr>
                      <a:noAutofit/>
                    </a:bodyPr>
                    <a:lstStyle/>
                    <a:p>
                      <a:pPr indent="0" lvl="0" marL="0" rtl="0" algn="ctr">
                        <a:lnSpc>
                          <a:spcPct val="150000"/>
                        </a:lnSpc>
                        <a:spcBef>
                          <a:spcPts val="0"/>
                        </a:spcBef>
                        <a:buNone/>
                      </a:pPr>
                      <a:r>
                        <a:rPr lang="en" sz="1800">
                          <a:solidFill>
                            <a:schemeClr val="dk2"/>
                          </a:solidFill>
                        </a:rPr>
                        <a:t>Essential Features</a:t>
                      </a:r>
                    </a:p>
                  </a:txBody>
                  <a:tcPr marT="91425" marB="91425" marR="91425" marL="91425" anchor="ctr"/>
                </a:tc>
                <a:tc>
                  <a:txBody>
                    <a:bodyPr>
                      <a:noAutofit/>
                    </a:bodyPr>
                    <a:lstStyle/>
                    <a:p>
                      <a:pPr indent="0" lvl="0" marL="0" rtl="0" algn="ctr">
                        <a:lnSpc>
                          <a:spcPct val="150000"/>
                        </a:lnSpc>
                        <a:spcBef>
                          <a:spcPts val="0"/>
                        </a:spcBef>
                        <a:buNone/>
                      </a:pPr>
                      <a:r>
                        <a:rPr lang="en" sz="1800">
                          <a:solidFill>
                            <a:schemeClr val="dk2"/>
                          </a:solidFill>
                        </a:rPr>
                        <a:t>9</a:t>
                      </a:r>
                    </a:p>
                  </a:txBody>
                  <a:tcPr marT="91425" marB="91425" marR="91425" marL="91425" anchor="ctr"/>
                </a:tc>
                <a:tc>
                  <a:txBody>
                    <a:bodyPr>
                      <a:noAutofit/>
                    </a:bodyPr>
                    <a:lstStyle/>
                    <a:p>
                      <a:pPr indent="0" lvl="0" marL="0" rtl="0" algn="ctr">
                        <a:lnSpc>
                          <a:spcPct val="150000"/>
                        </a:lnSpc>
                        <a:spcBef>
                          <a:spcPts val="0"/>
                        </a:spcBef>
                        <a:buNone/>
                      </a:pPr>
                      <a:r>
                        <a:rPr lang="en" sz="1800">
                          <a:solidFill>
                            <a:schemeClr val="dk2"/>
                          </a:solidFill>
                        </a:rPr>
                        <a:t>9</a:t>
                      </a:r>
                    </a:p>
                  </a:txBody>
                  <a:tcPr marT="91425" marB="91425" marR="91425" marL="91425" anchor="ctr"/>
                </a:tc>
              </a:tr>
              <a:tr h="734250">
                <a:tc>
                  <a:txBody>
                    <a:bodyPr>
                      <a:noAutofit/>
                    </a:bodyPr>
                    <a:lstStyle/>
                    <a:p>
                      <a:pPr indent="0" lvl="0" marL="0" rtl="0" algn="ctr">
                        <a:lnSpc>
                          <a:spcPct val="150000"/>
                        </a:lnSpc>
                        <a:spcBef>
                          <a:spcPts val="0"/>
                        </a:spcBef>
                        <a:buNone/>
                      </a:pPr>
                      <a:r>
                        <a:rPr lang="en" sz="1800">
                          <a:solidFill>
                            <a:schemeClr val="dk2"/>
                          </a:solidFill>
                        </a:rPr>
                        <a:t>Desireable Features</a:t>
                      </a:r>
                    </a:p>
                    <a:p>
                      <a:pPr indent="0" lvl="0" marL="0" algn="ctr">
                        <a:spcBef>
                          <a:spcPts val="0"/>
                        </a:spcBef>
                        <a:buNone/>
                      </a:pPr>
                      <a:r>
                        <a:t/>
                      </a:r>
                      <a:endParaRPr/>
                    </a:p>
                  </a:txBody>
                  <a:tcPr marT="91425" marB="91425" marR="91425" marL="91425" anchor="ctr"/>
                </a:tc>
                <a:tc>
                  <a:txBody>
                    <a:bodyPr>
                      <a:noAutofit/>
                    </a:bodyPr>
                    <a:lstStyle/>
                    <a:p>
                      <a:pPr indent="0" lvl="0" marL="0" rtl="0" algn="ctr">
                        <a:lnSpc>
                          <a:spcPct val="150000"/>
                        </a:lnSpc>
                        <a:spcBef>
                          <a:spcPts val="0"/>
                        </a:spcBef>
                        <a:buNone/>
                      </a:pPr>
                      <a:r>
                        <a:rPr lang="en" sz="1800">
                          <a:solidFill>
                            <a:schemeClr val="dk2"/>
                          </a:solidFill>
                        </a:rPr>
                        <a:t>5</a:t>
                      </a:r>
                    </a:p>
                  </a:txBody>
                  <a:tcPr marT="91425" marB="91425" marR="91425" marL="91425" anchor="ctr"/>
                </a:tc>
                <a:tc>
                  <a:txBody>
                    <a:bodyPr>
                      <a:noAutofit/>
                    </a:bodyPr>
                    <a:lstStyle/>
                    <a:p>
                      <a:pPr indent="0" lvl="0" marL="0" rtl="0" algn="ctr">
                        <a:lnSpc>
                          <a:spcPct val="150000"/>
                        </a:lnSpc>
                        <a:spcBef>
                          <a:spcPts val="0"/>
                        </a:spcBef>
                        <a:buNone/>
                      </a:pPr>
                      <a:r>
                        <a:rPr lang="en" sz="1800">
                          <a:solidFill>
                            <a:schemeClr val="dk2"/>
                          </a:solidFill>
                        </a:rPr>
                        <a:t>2</a:t>
                      </a:r>
                    </a:p>
                  </a:txBody>
                  <a:tcPr marT="91425" marB="91425" marR="91425" marL="91425" anchor="ctr"/>
                </a:tc>
              </a:tr>
              <a:tr h="734250">
                <a:tc>
                  <a:txBody>
                    <a:bodyPr>
                      <a:noAutofit/>
                    </a:bodyPr>
                    <a:lstStyle/>
                    <a:p>
                      <a:pPr indent="0" lvl="0" marL="0" rtl="0" algn="ctr">
                        <a:lnSpc>
                          <a:spcPct val="150000"/>
                        </a:lnSpc>
                        <a:spcBef>
                          <a:spcPts val="0"/>
                        </a:spcBef>
                        <a:buNone/>
                      </a:pPr>
                      <a:r>
                        <a:rPr lang="en" sz="1800">
                          <a:solidFill>
                            <a:schemeClr val="dk2"/>
                          </a:solidFill>
                        </a:rPr>
                        <a:t>Optional Features</a:t>
                      </a:r>
                    </a:p>
                  </a:txBody>
                  <a:tcPr marT="91425" marB="91425" marR="91425" marL="91425" anchor="ctr"/>
                </a:tc>
                <a:tc>
                  <a:txBody>
                    <a:bodyPr>
                      <a:noAutofit/>
                    </a:bodyPr>
                    <a:lstStyle/>
                    <a:p>
                      <a:pPr indent="0" lvl="0" marL="0" rtl="0" algn="ctr">
                        <a:lnSpc>
                          <a:spcPct val="150000"/>
                        </a:lnSpc>
                        <a:spcBef>
                          <a:spcPts val="0"/>
                        </a:spcBef>
                        <a:buNone/>
                      </a:pPr>
                      <a:r>
                        <a:rPr lang="en" sz="1800">
                          <a:solidFill>
                            <a:schemeClr val="dk2"/>
                          </a:solidFill>
                        </a:rPr>
                        <a:t>4</a:t>
                      </a:r>
                    </a:p>
                  </a:txBody>
                  <a:tcPr marT="91425" marB="91425" marR="91425" marL="91425" anchor="ctr"/>
                </a:tc>
                <a:tc>
                  <a:txBody>
                    <a:bodyPr>
                      <a:noAutofit/>
                    </a:bodyPr>
                    <a:lstStyle/>
                    <a:p>
                      <a:pPr indent="0" lvl="0" marL="0" rtl="0" algn="ctr">
                        <a:lnSpc>
                          <a:spcPct val="150000"/>
                        </a:lnSpc>
                        <a:spcBef>
                          <a:spcPts val="0"/>
                        </a:spcBef>
                        <a:buNone/>
                      </a:pPr>
                      <a:r>
                        <a:rPr lang="en" sz="1800">
                          <a:solidFill>
                            <a:schemeClr val="dk2"/>
                          </a:solidFill>
                        </a:rPr>
                        <a:t>1</a:t>
                      </a:r>
                    </a:p>
                  </a:txBody>
                  <a:tcPr marT="91425" marB="91425" marR="91425" marL="91425" anchor="ctr"/>
                </a:tc>
              </a:tr>
              <a:tr h="734250">
                <a:tc>
                  <a:txBody>
                    <a:bodyPr>
                      <a:noAutofit/>
                    </a:bodyPr>
                    <a:lstStyle/>
                    <a:p>
                      <a:pPr indent="0" lvl="0" marL="0" rtl="0" algn="ctr">
                        <a:lnSpc>
                          <a:spcPct val="150000"/>
                        </a:lnSpc>
                        <a:spcBef>
                          <a:spcPts val="0"/>
                        </a:spcBef>
                        <a:buNone/>
                      </a:pPr>
                      <a:r>
                        <a:rPr lang="en">
                          <a:solidFill>
                            <a:schemeClr val="dk2"/>
                          </a:solidFill>
                        </a:rPr>
                        <a:t>Nonfunctional Requirements</a:t>
                      </a:r>
                    </a:p>
                  </a:txBody>
                  <a:tcPr marT="91425" marB="91425" marR="91425" marL="91425" anchor="ctr"/>
                </a:tc>
                <a:tc>
                  <a:txBody>
                    <a:bodyPr>
                      <a:noAutofit/>
                    </a:bodyPr>
                    <a:lstStyle/>
                    <a:p>
                      <a:pPr indent="0" lvl="0" marL="0" rtl="0" algn="ctr">
                        <a:lnSpc>
                          <a:spcPct val="150000"/>
                        </a:lnSpc>
                        <a:spcBef>
                          <a:spcPts val="0"/>
                        </a:spcBef>
                        <a:buNone/>
                      </a:pPr>
                      <a:r>
                        <a:rPr lang="en" sz="1800">
                          <a:solidFill>
                            <a:schemeClr val="dk2"/>
                          </a:solidFill>
                        </a:rPr>
                        <a:t>5</a:t>
                      </a:r>
                    </a:p>
                  </a:txBody>
                  <a:tcPr marT="91425" marB="91425" marR="91425" marL="91425" anchor="ctr"/>
                </a:tc>
                <a:tc>
                  <a:txBody>
                    <a:bodyPr>
                      <a:noAutofit/>
                    </a:bodyPr>
                    <a:lstStyle/>
                    <a:p>
                      <a:pPr indent="0" lvl="0" marL="0" rtl="0" algn="ctr">
                        <a:lnSpc>
                          <a:spcPct val="150000"/>
                        </a:lnSpc>
                        <a:spcBef>
                          <a:spcPts val="0"/>
                        </a:spcBef>
                        <a:buNone/>
                      </a:pPr>
                      <a:r>
                        <a:rPr lang="en" sz="1800">
                          <a:solidFill>
                            <a:schemeClr val="dk2"/>
                          </a:solidFill>
                        </a:rPr>
                        <a:t>5</a:t>
                      </a:r>
                    </a:p>
                  </a:txBody>
                  <a:tcPr marT="91425" marB="91425" marR="91425" marL="91425" anchor="ct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